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7" r:id="rId11"/>
    <p:sldId id="268" r:id="rId12"/>
    <p:sldId id="269" r:id="rId13"/>
    <p:sldId id="270" r:id="rId14"/>
    <p:sldId id="278" r:id="rId15"/>
    <p:sldId id="273" r:id="rId16"/>
    <p:sldId id="274" r:id="rId17"/>
    <p:sldId id="275" r:id="rId18"/>
    <p:sldId id="276" r:id="rId19"/>
  </p:sldIdLst>
  <p:sldSz cx="18288000" cy="10287000"/>
  <p:notesSz cx="6858000" cy="9144000"/>
  <p:embeddedFontLst>
    <p:embeddedFont>
      <p:font typeface="Calibri" pitchFamily="34" charset="0"/>
      <p:regular r:id="rId20"/>
      <p:bold r:id="rId21"/>
      <p:italic r:id="rId22"/>
      <p:boldItalic r:id="rId23"/>
    </p:embeddedFont>
    <p:embeddedFont>
      <p:font typeface="Canva Sans Bold" charset="0"/>
      <p:regular r:id="rId24"/>
    </p:embeddedFont>
    <p:embeddedFont>
      <p:font typeface="Playfair Display SC"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5" d="100"/>
          <a:sy n="35" d="100"/>
        </p:scale>
        <p:origin x="-1176"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trysakai.longsight.com/access/content/attachment/ac5e0df4-75b6-48b8-813e-ee761c1393fb/Assignments/ae4a795e-e79f-45b4-b69e-323197c8c565/equitas.pdf" TargetMode="External"/><Relationship Id="rId7" Type="http://schemas.openxmlformats.org/officeDocument/2006/relationships/hyperlink" Target="https://trysakai.longsight.com/access/content/attachment/ac5e0df4-75b6-48b8-813e-ee761c1393fb/Assignments/67d16034-2396-404f-8546-77de027ef9cc/Triveni1.pdf"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trysakai.longsight.com/access/content/attachment/ac5e0df4-75b6-48b8-813e-ee761c1393fb/Assignments/d9f85fe4-42ba-4dbb-b65b-75facc15764c/PolyPlex.pdf" TargetMode="External"/><Relationship Id="rId5" Type="http://schemas.openxmlformats.org/officeDocument/2006/relationships/hyperlink" Target="https://trysakai.longsight.com/access/content/attachment/ac5e0df4-75b6-48b8-813e-ee761c1393fb/Assignments/0f2c41ce-b0be-42ab-a784-572f03911ebf/varun.pdf" TargetMode="External"/><Relationship Id="rId4" Type="http://schemas.openxmlformats.org/officeDocument/2006/relationships/hyperlink" Target="https://trysakai.longsight.com/access/content/attachment/ac5e0df4-75b6-48b8-813e-ee761c1393fb/Assignments/eeab3b1d-2e6d-4370-b12f-9eb5e247b35b/Triveni2.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564160" y="6931968"/>
            <a:ext cx="9526284"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1564160" y="3423426"/>
            <a:ext cx="10151488" cy="3165398"/>
          </a:xfrm>
          <a:prstGeom prst="rect">
            <a:avLst/>
          </a:prstGeom>
        </p:spPr>
        <p:txBody>
          <a:bodyPr lIns="0" tIns="0" rIns="0" bIns="0" rtlCol="0" anchor="t">
            <a:spAutoFit/>
          </a:bodyPr>
          <a:lstStyle/>
          <a:p>
            <a:pPr algn="l">
              <a:lnSpc>
                <a:spcPts val="5462"/>
              </a:lnSpc>
            </a:pPr>
            <a:r>
              <a:rPr lang="en-US" sz="4966" spc="183" dirty="0">
                <a:solidFill>
                  <a:srgbClr val="FFFFFF"/>
                </a:solidFill>
                <a:latin typeface="Playfair Display SC"/>
              </a:rPr>
              <a:t>Contextual Text Extraction  from PDF files using Machine Learning Practices</a:t>
            </a:r>
          </a:p>
          <a:p>
            <a:pPr algn="l">
              <a:lnSpc>
                <a:spcPts val="3323"/>
              </a:lnSpc>
            </a:pPr>
            <a:endParaRPr lang="en-US" sz="4966" spc="183" dirty="0">
              <a:solidFill>
                <a:srgbClr val="FFFFFF"/>
              </a:solidFill>
              <a:latin typeface="Playfair Display SC"/>
            </a:endParaRPr>
          </a:p>
        </p:txBody>
      </p:sp>
      <p:sp>
        <p:nvSpPr>
          <p:cNvPr id="5" name="TextBox 5"/>
          <p:cNvSpPr txBox="1"/>
          <p:nvPr/>
        </p:nvSpPr>
        <p:spPr>
          <a:xfrm>
            <a:off x="1564160" y="1868988"/>
            <a:ext cx="4540448"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CAPSTONE - 3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sp>
        <p:nvSpPr>
          <p:cNvPr id="10" name="TextBox 8">
            <a:extLst>
              <a:ext uri="{FF2B5EF4-FFF2-40B4-BE49-F238E27FC236}">
                <a16:creationId xmlns="" xmlns:a16="http://schemas.microsoft.com/office/drawing/2014/main" id="{CFD493E8-FBBB-EC12-F379-A3094A37B7E7}"/>
              </a:ext>
            </a:extLst>
          </p:cNvPr>
          <p:cNvSpPr txBox="1"/>
          <p:nvPr/>
        </p:nvSpPr>
        <p:spPr>
          <a:xfrm>
            <a:off x="609600" y="647700"/>
            <a:ext cx="8864434" cy="2072403"/>
          </a:xfrm>
          <a:prstGeom prst="rect">
            <a:avLst/>
          </a:prstGeom>
        </p:spPr>
        <p:txBody>
          <a:bodyPr lIns="0" tIns="0" rIns="0" bIns="0" rtlCol="0" anchor="t">
            <a:spAutoFit/>
          </a:bodyPr>
          <a:lstStyle/>
          <a:p>
            <a:pPr algn="ctr">
              <a:lnSpc>
                <a:spcPts val="4752"/>
              </a:lnSpc>
            </a:pPr>
            <a:r>
              <a:rPr lang="en-US" sz="3443" spc="96" dirty="0">
                <a:solidFill>
                  <a:srgbClr val="FFFFFF"/>
                </a:solidFill>
                <a:latin typeface="Open Sauce Medium"/>
              </a:rPr>
              <a:t>6. DIFFERENT TYPES OF APPROACHES FOR THE SOLUTION</a:t>
            </a:r>
          </a:p>
          <a:p>
            <a:pPr marL="0" lvl="0" indent="0" algn="ctr">
              <a:lnSpc>
                <a:spcPts val="7236"/>
              </a:lnSpc>
              <a:spcBef>
                <a:spcPct val="0"/>
              </a:spcBef>
            </a:pPr>
            <a:endParaRPr lang="en-US" sz="3443" spc="96" dirty="0">
              <a:solidFill>
                <a:srgbClr val="FFFFFF"/>
              </a:solidFill>
              <a:latin typeface="Open Sauce Medium"/>
            </a:endParaRPr>
          </a:p>
        </p:txBody>
      </p:sp>
      <p:sp>
        <p:nvSpPr>
          <p:cNvPr id="12" name="TextBox 11">
            <a:extLst>
              <a:ext uri="{FF2B5EF4-FFF2-40B4-BE49-F238E27FC236}">
                <a16:creationId xmlns="" xmlns:a16="http://schemas.microsoft.com/office/drawing/2014/main" id="{3EE7B867-A02D-A016-0F79-B83E53E2B7D5}"/>
              </a:ext>
            </a:extLst>
          </p:cNvPr>
          <p:cNvSpPr txBox="1"/>
          <p:nvPr/>
        </p:nvSpPr>
        <p:spPr>
          <a:xfrm>
            <a:off x="609600" y="2171700"/>
            <a:ext cx="6629400" cy="492443"/>
          </a:xfrm>
          <a:prstGeom prst="rect">
            <a:avLst/>
          </a:prstGeom>
          <a:noFill/>
        </p:spPr>
        <p:txBody>
          <a:bodyPr wrap="square" rtlCol="0">
            <a:spAutoFit/>
          </a:bodyPr>
          <a:lstStyle/>
          <a:p>
            <a:r>
              <a:rPr lang="en-US" sz="2600" dirty="0">
                <a:solidFill>
                  <a:schemeClr val="bg2"/>
                </a:solidFill>
              </a:rPr>
              <a:t>Using cloud vison API</a:t>
            </a:r>
          </a:p>
        </p:txBody>
      </p:sp>
      <p:sp>
        <p:nvSpPr>
          <p:cNvPr id="13" name="Freeform 12">
            <a:extLst>
              <a:ext uri="{FF2B5EF4-FFF2-40B4-BE49-F238E27FC236}">
                <a16:creationId xmlns="" xmlns:a16="http://schemas.microsoft.com/office/drawing/2014/main" id="{71F5845D-92A7-4E27-BA39-B5422FF285A2}"/>
              </a:ext>
            </a:extLst>
          </p:cNvPr>
          <p:cNvSpPr/>
          <p:nvPr/>
        </p:nvSpPr>
        <p:spPr>
          <a:xfrm>
            <a:off x="1600200" y="2946845"/>
            <a:ext cx="10747122" cy="4934213"/>
          </a:xfrm>
          <a:custGeom>
            <a:avLst/>
            <a:gdLst/>
            <a:ahLst/>
            <a:cxnLst/>
            <a:rect l="l" t="t" r="r" b="b"/>
            <a:pathLst>
              <a:path w="10747122" h="4934213">
                <a:moveTo>
                  <a:pt x="0" y="0"/>
                </a:moveTo>
                <a:lnTo>
                  <a:pt x="10747122" y="0"/>
                </a:lnTo>
                <a:lnTo>
                  <a:pt x="10747122" y="4934213"/>
                </a:lnTo>
                <a:lnTo>
                  <a:pt x="0" y="4934213"/>
                </a:lnTo>
                <a:lnTo>
                  <a:pt x="0" y="0"/>
                </a:lnTo>
                <a:close/>
              </a:path>
            </a:pathLst>
          </a:custGeom>
          <a:blipFill>
            <a:blip r:embed="rId3"/>
            <a:stretch>
              <a:fillRect/>
            </a:stretch>
          </a:blipFill>
        </p:spPr>
      </p:sp>
    </p:spTree>
    <p:extLst>
      <p:ext uri="{BB962C8B-B14F-4D97-AF65-F5344CB8AC3E}">
        <p14:creationId xmlns:p14="http://schemas.microsoft.com/office/powerpoint/2010/main" val="239490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3656609" y="-4004274"/>
            <a:ext cx="11245538" cy="18558756"/>
            <a:chOff x="0" y="0"/>
            <a:chExt cx="2961788" cy="4887903"/>
          </a:xfrm>
        </p:grpSpPr>
        <p:sp>
          <p:nvSpPr>
            <p:cNvPr id="4" name="Freeform 4"/>
            <p:cNvSpPr/>
            <p:nvPr/>
          </p:nvSpPr>
          <p:spPr>
            <a:xfrm>
              <a:off x="0" y="0"/>
              <a:ext cx="2961788" cy="4887903"/>
            </a:xfrm>
            <a:custGeom>
              <a:avLst/>
              <a:gdLst/>
              <a:ahLst/>
              <a:cxnLst/>
              <a:rect l="l" t="t" r="r" b="b"/>
              <a:pathLst>
                <a:path w="2961788" h="4887903">
                  <a:moveTo>
                    <a:pt x="0" y="0"/>
                  </a:moveTo>
                  <a:lnTo>
                    <a:pt x="2961788" y="0"/>
                  </a:lnTo>
                  <a:lnTo>
                    <a:pt x="2961788" y="4887903"/>
                  </a:lnTo>
                  <a:lnTo>
                    <a:pt x="0" y="4887903"/>
                  </a:lnTo>
                  <a:close/>
                </a:path>
              </a:pathLst>
            </a:custGeom>
            <a:solidFill>
              <a:srgbClr val="192253"/>
            </a:solidFill>
          </p:spPr>
        </p:sp>
        <p:sp>
          <p:nvSpPr>
            <p:cNvPr id="5" name="TextBox 5"/>
            <p:cNvSpPr txBox="1"/>
            <p:nvPr/>
          </p:nvSpPr>
          <p:spPr>
            <a:xfrm>
              <a:off x="0" y="-28575"/>
              <a:ext cx="2961788" cy="4916478"/>
            </a:xfrm>
            <a:prstGeom prst="rect">
              <a:avLst/>
            </a:prstGeom>
          </p:spPr>
          <p:txBody>
            <a:bodyPr lIns="50800" tIns="50800" rIns="50800" bIns="50800" rtlCol="0" anchor="ctr"/>
            <a:lstStyle/>
            <a:p>
              <a:pPr algn="ctr">
                <a:lnSpc>
                  <a:spcPts val="1869"/>
                </a:lnSpc>
              </a:pPr>
              <a:endParaRPr/>
            </a:p>
          </p:txBody>
        </p:sp>
      </p:grpSp>
      <p:sp>
        <p:nvSpPr>
          <p:cNvPr id="7" name="AutoShape 7"/>
          <p:cNvSpPr/>
          <p:nvPr/>
        </p:nvSpPr>
        <p:spPr>
          <a:xfrm flipH="1" flipV="1">
            <a:off x="9423566" y="548915"/>
            <a:ext cx="8864434" cy="0"/>
          </a:xfrm>
          <a:prstGeom prst="line">
            <a:avLst/>
          </a:prstGeom>
          <a:ln w="76200" cap="flat">
            <a:solidFill>
              <a:srgbClr val="F5F5F5"/>
            </a:solidFill>
            <a:prstDash val="solid"/>
            <a:headEnd type="none" w="sm" len="sm"/>
            <a:tailEnd type="none" w="sm" len="sm"/>
          </a:ln>
        </p:spPr>
      </p:sp>
      <p:sp>
        <p:nvSpPr>
          <p:cNvPr id="8" name="Freeform 8"/>
          <p:cNvSpPr/>
          <p:nvPr/>
        </p:nvSpPr>
        <p:spPr>
          <a:xfrm>
            <a:off x="8610600" y="824664"/>
            <a:ext cx="9349015" cy="5023578"/>
          </a:xfrm>
          <a:custGeom>
            <a:avLst/>
            <a:gdLst/>
            <a:ahLst/>
            <a:cxnLst/>
            <a:rect l="l" t="t" r="r" b="b"/>
            <a:pathLst>
              <a:path w="9349015" h="5023578">
                <a:moveTo>
                  <a:pt x="0" y="0"/>
                </a:moveTo>
                <a:lnTo>
                  <a:pt x="9349015" y="0"/>
                </a:lnTo>
                <a:lnTo>
                  <a:pt x="9349015" y="5023579"/>
                </a:lnTo>
                <a:lnTo>
                  <a:pt x="0" y="5023579"/>
                </a:lnTo>
                <a:lnTo>
                  <a:pt x="0" y="0"/>
                </a:lnTo>
                <a:close/>
              </a:path>
            </a:pathLst>
          </a:custGeom>
          <a:blipFill>
            <a:blip r:embed="rId2"/>
            <a:stretch>
              <a:fillRect/>
            </a:stretch>
          </a:blipFill>
        </p:spPr>
      </p:sp>
      <p:sp>
        <p:nvSpPr>
          <p:cNvPr id="10" name="Freeform 10"/>
          <p:cNvSpPr/>
          <p:nvPr/>
        </p:nvSpPr>
        <p:spPr>
          <a:xfrm>
            <a:off x="0" y="5833955"/>
            <a:ext cx="9144000" cy="3724815"/>
          </a:xfrm>
          <a:custGeom>
            <a:avLst/>
            <a:gdLst/>
            <a:ahLst/>
            <a:cxnLst/>
            <a:rect l="l" t="t" r="r" b="b"/>
            <a:pathLst>
              <a:path w="9144000" h="3724815">
                <a:moveTo>
                  <a:pt x="0" y="0"/>
                </a:moveTo>
                <a:lnTo>
                  <a:pt x="9144000" y="0"/>
                </a:lnTo>
                <a:lnTo>
                  <a:pt x="9144000" y="3724815"/>
                </a:lnTo>
                <a:lnTo>
                  <a:pt x="0" y="3724815"/>
                </a:lnTo>
                <a:lnTo>
                  <a:pt x="0" y="0"/>
                </a:lnTo>
                <a:close/>
              </a:path>
            </a:pathLst>
          </a:custGeom>
          <a:blipFill>
            <a:blip r:embed="rId3"/>
            <a:stretch>
              <a:fillRect/>
            </a:stretch>
          </a:blipFill>
        </p:spPr>
      </p:sp>
      <p:sp>
        <p:nvSpPr>
          <p:cNvPr id="11" name="TextBox 10">
            <a:extLst>
              <a:ext uri="{FF2B5EF4-FFF2-40B4-BE49-F238E27FC236}">
                <a16:creationId xmlns="" xmlns:a16="http://schemas.microsoft.com/office/drawing/2014/main" id="{3FFCDF8D-C5CE-DE5B-0788-04E84472B034}"/>
              </a:ext>
            </a:extLst>
          </p:cNvPr>
          <p:cNvSpPr txBox="1"/>
          <p:nvPr/>
        </p:nvSpPr>
        <p:spPr>
          <a:xfrm>
            <a:off x="304800" y="266700"/>
            <a:ext cx="7239000" cy="2492990"/>
          </a:xfrm>
          <a:prstGeom prst="rect">
            <a:avLst/>
          </a:prstGeom>
          <a:noFill/>
        </p:spPr>
        <p:txBody>
          <a:bodyPr wrap="square" rtlCol="0">
            <a:spAutoFit/>
          </a:bodyPr>
          <a:lstStyle/>
          <a:p>
            <a:r>
              <a:rPr lang="en-US" sz="2600" dirty="0">
                <a:solidFill>
                  <a:schemeClr val="bg2"/>
                </a:solidFill>
                <a:latin typeface="Times New Roman" panose="02020603050405020304" pitchFamily="18" charset="0"/>
                <a:cs typeface="Times New Roman" panose="02020603050405020304" pitchFamily="18" charset="0"/>
              </a:rPr>
              <a:t>Create The storage Bucket to store the cloud vision API</a:t>
            </a:r>
          </a:p>
          <a:p>
            <a:endParaRPr lang="en-US" sz="2600" dirty="0">
              <a:solidFill>
                <a:schemeClr val="bg2"/>
              </a:solidFill>
              <a:latin typeface="Times New Roman" panose="02020603050405020304" pitchFamily="18" charset="0"/>
              <a:cs typeface="Times New Roman" panose="02020603050405020304" pitchFamily="18" charset="0"/>
            </a:endParaRPr>
          </a:p>
          <a:p>
            <a:endParaRPr lang="en-US" sz="2600" dirty="0">
              <a:solidFill>
                <a:schemeClr val="bg2"/>
              </a:solidFill>
              <a:latin typeface="Times New Roman" panose="02020603050405020304" pitchFamily="18" charset="0"/>
              <a:cs typeface="Times New Roman" panose="02020603050405020304" pitchFamily="18" charset="0"/>
            </a:endParaRPr>
          </a:p>
          <a:p>
            <a:r>
              <a:rPr lang="en-US" sz="2600" dirty="0">
                <a:solidFill>
                  <a:schemeClr val="bg2"/>
                </a:solidFill>
                <a:latin typeface="Times New Roman" panose="02020603050405020304" pitchFamily="18" charset="0"/>
                <a:cs typeface="Times New Roman" panose="02020603050405020304" pitchFamily="18" charset="0"/>
              </a:rPr>
              <a:t> Store all the given test pdf files in Bucket using  upload files from the local storage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3385853" y="-3847109"/>
            <a:ext cx="11245538" cy="18558756"/>
            <a:chOff x="0" y="0"/>
            <a:chExt cx="2961788" cy="4887903"/>
          </a:xfrm>
        </p:grpSpPr>
        <p:sp>
          <p:nvSpPr>
            <p:cNvPr id="4" name="Freeform 4"/>
            <p:cNvSpPr/>
            <p:nvPr/>
          </p:nvSpPr>
          <p:spPr>
            <a:xfrm>
              <a:off x="0" y="0"/>
              <a:ext cx="2961788" cy="4887903"/>
            </a:xfrm>
            <a:custGeom>
              <a:avLst/>
              <a:gdLst/>
              <a:ahLst/>
              <a:cxnLst/>
              <a:rect l="l" t="t" r="r" b="b"/>
              <a:pathLst>
                <a:path w="2961788" h="4887903">
                  <a:moveTo>
                    <a:pt x="0" y="0"/>
                  </a:moveTo>
                  <a:lnTo>
                    <a:pt x="2961788" y="0"/>
                  </a:lnTo>
                  <a:lnTo>
                    <a:pt x="2961788" y="4887903"/>
                  </a:lnTo>
                  <a:lnTo>
                    <a:pt x="0" y="4887903"/>
                  </a:lnTo>
                  <a:close/>
                </a:path>
              </a:pathLst>
            </a:custGeom>
            <a:solidFill>
              <a:srgbClr val="192253"/>
            </a:solidFill>
          </p:spPr>
        </p:sp>
        <p:sp>
          <p:nvSpPr>
            <p:cNvPr id="5" name="TextBox 5"/>
            <p:cNvSpPr txBox="1"/>
            <p:nvPr/>
          </p:nvSpPr>
          <p:spPr>
            <a:xfrm>
              <a:off x="0" y="-28575"/>
              <a:ext cx="2961788" cy="491647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529888" y="9879273"/>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flipV="1">
            <a:off x="9423566" y="548915"/>
            <a:ext cx="8864434" cy="0"/>
          </a:xfrm>
          <a:prstGeom prst="line">
            <a:avLst/>
          </a:prstGeom>
          <a:ln w="76200" cap="flat">
            <a:solidFill>
              <a:srgbClr val="F5F5F5"/>
            </a:solidFill>
            <a:prstDash val="solid"/>
            <a:headEnd type="none" w="sm" len="sm"/>
            <a:tailEnd type="none" w="sm" len="sm"/>
          </a:ln>
        </p:spPr>
      </p:sp>
      <p:sp>
        <p:nvSpPr>
          <p:cNvPr id="9" name="Freeform 9"/>
          <p:cNvSpPr/>
          <p:nvPr/>
        </p:nvSpPr>
        <p:spPr>
          <a:xfrm>
            <a:off x="7519182" y="840384"/>
            <a:ext cx="10768818" cy="2717365"/>
          </a:xfrm>
          <a:custGeom>
            <a:avLst/>
            <a:gdLst/>
            <a:ahLst/>
            <a:cxnLst/>
            <a:rect l="l" t="t" r="r" b="b"/>
            <a:pathLst>
              <a:path w="10768818" h="2717365">
                <a:moveTo>
                  <a:pt x="0" y="0"/>
                </a:moveTo>
                <a:lnTo>
                  <a:pt x="10768818" y="0"/>
                </a:lnTo>
                <a:lnTo>
                  <a:pt x="10768818" y="2717365"/>
                </a:lnTo>
                <a:lnTo>
                  <a:pt x="0" y="2717365"/>
                </a:lnTo>
                <a:lnTo>
                  <a:pt x="0" y="0"/>
                </a:lnTo>
                <a:close/>
              </a:path>
            </a:pathLst>
          </a:custGeom>
          <a:blipFill>
            <a:blip r:embed="rId2"/>
            <a:stretch>
              <a:fillRect/>
            </a:stretch>
          </a:blipFill>
        </p:spPr>
      </p:sp>
      <p:sp>
        <p:nvSpPr>
          <p:cNvPr id="10" name="Freeform 10"/>
          <p:cNvSpPr/>
          <p:nvPr/>
        </p:nvSpPr>
        <p:spPr>
          <a:xfrm>
            <a:off x="0" y="3741520"/>
            <a:ext cx="9144000" cy="6137753"/>
          </a:xfrm>
          <a:custGeom>
            <a:avLst/>
            <a:gdLst/>
            <a:ahLst/>
            <a:cxnLst/>
            <a:rect l="l" t="t" r="r" b="b"/>
            <a:pathLst>
              <a:path w="9144000" h="6137753">
                <a:moveTo>
                  <a:pt x="0" y="0"/>
                </a:moveTo>
                <a:lnTo>
                  <a:pt x="9144000" y="0"/>
                </a:lnTo>
                <a:lnTo>
                  <a:pt x="9144000" y="6137753"/>
                </a:lnTo>
                <a:lnTo>
                  <a:pt x="0" y="6137753"/>
                </a:lnTo>
                <a:lnTo>
                  <a:pt x="0" y="0"/>
                </a:lnTo>
                <a:close/>
              </a:path>
            </a:pathLst>
          </a:custGeom>
          <a:blipFill>
            <a:blip r:embed="rId3"/>
            <a:stretch>
              <a:fillRect/>
            </a:stretch>
          </a:blipFill>
        </p:spPr>
      </p:sp>
      <p:sp>
        <p:nvSpPr>
          <p:cNvPr id="11" name="TextBox 10">
            <a:extLst>
              <a:ext uri="{FF2B5EF4-FFF2-40B4-BE49-F238E27FC236}">
                <a16:creationId xmlns="" xmlns:a16="http://schemas.microsoft.com/office/drawing/2014/main" id="{A5EFB78A-DB71-885D-2AF1-7EFC6FB2A2B3}"/>
              </a:ext>
            </a:extLst>
          </p:cNvPr>
          <p:cNvSpPr txBox="1"/>
          <p:nvPr/>
        </p:nvSpPr>
        <p:spPr>
          <a:xfrm>
            <a:off x="0" y="0"/>
            <a:ext cx="6934200" cy="1292662"/>
          </a:xfrm>
          <a:prstGeom prst="rect">
            <a:avLst/>
          </a:prstGeom>
          <a:noFill/>
        </p:spPr>
        <p:txBody>
          <a:bodyPr wrap="square" rtlCol="0">
            <a:spAutoFit/>
          </a:bodyPr>
          <a:lstStyle/>
          <a:p>
            <a:pPr algn="just"/>
            <a:r>
              <a:rPr lang="en-US" sz="2600" dirty="0">
                <a:solidFill>
                  <a:schemeClr val="bg2"/>
                </a:solidFill>
                <a:latin typeface="Times New Roman" panose="02020603050405020304" pitchFamily="18" charset="0"/>
                <a:cs typeface="Times New Roman" panose="02020603050405020304" pitchFamily="18" charset="0"/>
              </a:rPr>
              <a:t> now  the uploaded file convert the pdf file information into </a:t>
            </a:r>
            <a:r>
              <a:rPr lang="en-US" sz="2600" dirty="0" err="1">
                <a:solidFill>
                  <a:schemeClr val="bg2"/>
                </a:solidFill>
                <a:latin typeface="Times New Roman" panose="02020603050405020304" pitchFamily="18" charset="0"/>
                <a:cs typeface="Times New Roman" panose="02020603050405020304" pitchFamily="18" charset="0"/>
              </a:rPr>
              <a:t>json</a:t>
            </a:r>
            <a:r>
              <a:rPr lang="en-US" sz="2600" dirty="0">
                <a:solidFill>
                  <a:schemeClr val="bg2"/>
                </a:solidFill>
                <a:latin typeface="Times New Roman" panose="02020603050405020304" pitchFamily="18" charset="0"/>
                <a:cs typeface="Times New Roman" panose="02020603050405020304" pitchFamily="18" charset="0"/>
              </a:rPr>
              <a:t> format</a:t>
            </a:r>
          </a:p>
          <a:p>
            <a:pPr algn="just"/>
            <a:endParaRPr lang="en-US" sz="26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3400140" y="-3999509"/>
            <a:ext cx="11245538" cy="18558756"/>
            <a:chOff x="0" y="0"/>
            <a:chExt cx="2961788" cy="4887903"/>
          </a:xfrm>
        </p:grpSpPr>
        <p:sp>
          <p:nvSpPr>
            <p:cNvPr id="4" name="Freeform 4"/>
            <p:cNvSpPr/>
            <p:nvPr/>
          </p:nvSpPr>
          <p:spPr>
            <a:xfrm>
              <a:off x="0" y="0"/>
              <a:ext cx="2961788" cy="4887903"/>
            </a:xfrm>
            <a:custGeom>
              <a:avLst/>
              <a:gdLst/>
              <a:ahLst/>
              <a:cxnLst/>
              <a:rect l="l" t="t" r="r" b="b"/>
              <a:pathLst>
                <a:path w="2961788" h="4887903">
                  <a:moveTo>
                    <a:pt x="0" y="0"/>
                  </a:moveTo>
                  <a:lnTo>
                    <a:pt x="2961788" y="0"/>
                  </a:lnTo>
                  <a:lnTo>
                    <a:pt x="2961788" y="4887903"/>
                  </a:lnTo>
                  <a:lnTo>
                    <a:pt x="0" y="4887903"/>
                  </a:lnTo>
                  <a:close/>
                </a:path>
              </a:pathLst>
            </a:custGeom>
            <a:solidFill>
              <a:srgbClr val="192253"/>
            </a:solidFill>
          </p:spPr>
        </p:sp>
        <p:sp>
          <p:nvSpPr>
            <p:cNvPr id="5" name="TextBox 5"/>
            <p:cNvSpPr txBox="1"/>
            <p:nvPr/>
          </p:nvSpPr>
          <p:spPr>
            <a:xfrm>
              <a:off x="0" y="-28575"/>
              <a:ext cx="2961788" cy="491647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529888" y="9879273"/>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flipV="1">
            <a:off x="9423566" y="548915"/>
            <a:ext cx="8864434" cy="0"/>
          </a:xfrm>
          <a:prstGeom prst="line">
            <a:avLst/>
          </a:prstGeom>
          <a:ln w="76200" cap="flat">
            <a:solidFill>
              <a:srgbClr val="F5F5F5"/>
            </a:solidFill>
            <a:prstDash val="solid"/>
            <a:headEnd type="none" w="sm" len="sm"/>
            <a:tailEnd type="none" w="sm" len="sm"/>
          </a:ln>
        </p:spPr>
      </p:sp>
      <p:sp>
        <p:nvSpPr>
          <p:cNvPr id="9" name="Freeform 9"/>
          <p:cNvSpPr/>
          <p:nvPr/>
        </p:nvSpPr>
        <p:spPr>
          <a:xfrm>
            <a:off x="7294679" y="877494"/>
            <a:ext cx="10993321" cy="3114255"/>
          </a:xfrm>
          <a:custGeom>
            <a:avLst/>
            <a:gdLst/>
            <a:ahLst/>
            <a:cxnLst/>
            <a:rect l="l" t="t" r="r" b="b"/>
            <a:pathLst>
              <a:path w="10993321" h="3114255">
                <a:moveTo>
                  <a:pt x="0" y="0"/>
                </a:moveTo>
                <a:lnTo>
                  <a:pt x="10993321" y="0"/>
                </a:lnTo>
                <a:lnTo>
                  <a:pt x="10993321" y="3114255"/>
                </a:lnTo>
                <a:lnTo>
                  <a:pt x="0" y="3114255"/>
                </a:lnTo>
                <a:lnTo>
                  <a:pt x="0" y="0"/>
                </a:lnTo>
                <a:close/>
              </a:path>
            </a:pathLst>
          </a:custGeom>
          <a:blipFill>
            <a:blip r:embed="rId2"/>
            <a:stretch>
              <a:fillRect/>
            </a:stretch>
          </a:blipFill>
        </p:spPr>
      </p:sp>
      <p:sp>
        <p:nvSpPr>
          <p:cNvPr id="10" name="Freeform 10"/>
          <p:cNvSpPr/>
          <p:nvPr/>
        </p:nvSpPr>
        <p:spPr>
          <a:xfrm>
            <a:off x="310679" y="5707842"/>
            <a:ext cx="10914075" cy="4026862"/>
          </a:xfrm>
          <a:custGeom>
            <a:avLst/>
            <a:gdLst/>
            <a:ahLst/>
            <a:cxnLst/>
            <a:rect l="l" t="t" r="r" b="b"/>
            <a:pathLst>
              <a:path w="10914075" h="4026862">
                <a:moveTo>
                  <a:pt x="0" y="0"/>
                </a:moveTo>
                <a:lnTo>
                  <a:pt x="10914074" y="0"/>
                </a:lnTo>
                <a:lnTo>
                  <a:pt x="10914074" y="4026862"/>
                </a:lnTo>
                <a:lnTo>
                  <a:pt x="0" y="4026862"/>
                </a:lnTo>
                <a:lnTo>
                  <a:pt x="0" y="0"/>
                </a:lnTo>
                <a:close/>
              </a:path>
            </a:pathLst>
          </a:custGeom>
          <a:blipFill>
            <a:blip r:embed="rId3"/>
            <a:stretch>
              <a:fillRect/>
            </a:stretch>
          </a:blipFill>
        </p:spPr>
      </p:sp>
      <p:sp>
        <p:nvSpPr>
          <p:cNvPr id="11" name="Freeform 11"/>
          <p:cNvSpPr/>
          <p:nvPr/>
        </p:nvSpPr>
        <p:spPr>
          <a:xfrm>
            <a:off x="11600811" y="5707842"/>
            <a:ext cx="6051715" cy="3959300"/>
          </a:xfrm>
          <a:custGeom>
            <a:avLst/>
            <a:gdLst/>
            <a:ahLst/>
            <a:cxnLst/>
            <a:rect l="l" t="t" r="r" b="b"/>
            <a:pathLst>
              <a:path w="6051715" h="3959300">
                <a:moveTo>
                  <a:pt x="0" y="0"/>
                </a:moveTo>
                <a:lnTo>
                  <a:pt x="6051715" y="0"/>
                </a:lnTo>
                <a:lnTo>
                  <a:pt x="6051715" y="3959300"/>
                </a:lnTo>
                <a:lnTo>
                  <a:pt x="0" y="3959300"/>
                </a:lnTo>
                <a:lnTo>
                  <a:pt x="0" y="0"/>
                </a:lnTo>
                <a:close/>
              </a:path>
            </a:pathLst>
          </a:custGeom>
          <a:blipFill>
            <a:blip r:embed="rId4"/>
            <a:stretch>
              <a:fillRect/>
            </a:stretch>
          </a:blipFill>
        </p:spPr>
      </p:sp>
      <p:sp>
        <p:nvSpPr>
          <p:cNvPr id="12" name="TextBox 12"/>
          <p:cNvSpPr txBox="1"/>
          <p:nvPr/>
        </p:nvSpPr>
        <p:spPr>
          <a:xfrm>
            <a:off x="310679" y="4534550"/>
            <a:ext cx="11127730"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The output when pattern matches </a:t>
            </a:r>
          </a:p>
        </p:txBody>
      </p:sp>
      <p:sp>
        <p:nvSpPr>
          <p:cNvPr id="13" name="TextBox 12">
            <a:extLst>
              <a:ext uri="{FF2B5EF4-FFF2-40B4-BE49-F238E27FC236}">
                <a16:creationId xmlns="" xmlns:a16="http://schemas.microsoft.com/office/drawing/2014/main" id="{63B169FF-FE8F-3D38-E822-DAAF4897221C}"/>
              </a:ext>
            </a:extLst>
          </p:cNvPr>
          <p:cNvSpPr txBox="1"/>
          <p:nvPr/>
        </p:nvSpPr>
        <p:spPr>
          <a:xfrm>
            <a:off x="190390" y="1220444"/>
            <a:ext cx="6858000" cy="2492990"/>
          </a:xfrm>
          <a:prstGeom prst="rect">
            <a:avLst/>
          </a:prstGeom>
          <a:noFill/>
        </p:spPr>
        <p:txBody>
          <a:bodyPr wrap="square" rtlCol="0">
            <a:spAutoFit/>
          </a:bodyPr>
          <a:lstStyle/>
          <a:p>
            <a:pPr algn="just"/>
            <a:r>
              <a:rPr lang="en-US" sz="2600" dirty="0">
                <a:solidFill>
                  <a:schemeClr val="bg2"/>
                </a:solidFill>
              </a:rPr>
              <a:t> After converting into </a:t>
            </a:r>
            <a:r>
              <a:rPr lang="en-US" sz="2600" dirty="0" err="1">
                <a:solidFill>
                  <a:schemeClr val="bg2"/>
                </a:solidFill>
              </a:rPr>
              <a:t>json</a:t>
            </a:r>
            <a:r>
              <a:rPr lang="en-US" sz="2600" dirty="0">
                <a:solidFill>
                  <a:schemeClr val="bg2"/>
                </a:solidFill>
              </a:rPr>
              <a:t> format conver the </a:t>
            </a:r>
            <a:r>
              <a:rPr lang="en-US" sz="2600" dirty="0" err="1">
                <a:solidFill>
                  <a:schemeClr val="bg2"/>
                </a:solidFill>
              </a:rPr>
              <a:t>json</a:t>
            </a:r>
            <a:r>
              <a:rPr lang="en-US" sz="2600" dirty="0">
                <a:solidFill>
                  <a:schemeClr val="bg2"/>
                </a:solidFill>
              </a:rPr>
              <a:t> format to txt format for   checking the regular expression matching  and finds all the pattern matches  and return or print into console  </a:t>
            </a:r>
            <a:br>
              <a:rPr lang="en-US" sz="2600" dirty="0">
                <a:solidFill>
                  <a:schemeClr val="bg2"/>
                </a:solidFill>
              </a:rPr>
            </a:br>
            <a:r>
              <a:rPr lang="en-US" sz="2600" dirty="0">
                <a:solidFill>
                  <a:schemeClr val="bg2"/>
                </a:solidFill>
              </a:rPr>
              <a:t>cloud vision API is used to conver the   picture into text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7" name="TextBox 6">
            <a:extLst>
              <a:ext uri="{FF2B5EF4-FFF2-40B4-BE49-F238E27FC236}">
                <a16:creationId xmlns="" xmlns:a16="http://schemas.microsoft.com/office/drawing/2014/main" id="{6C313B8C-E992-3D35-25B9-80FAB1D4DD07}"/>
              </a:ext>
            </a:extLst>
          </p:cNvPr>
          <p:cNvSpPr txBox="1"/>
          <p:nvPr/>
        </p:nvSpPr>
        <p:spPr>
          <a:xfrm>
            <a:off x="762000" y="723900"/>
            <a:ext cx="9144000" cy="811889"/>
          </a:xfrm>
          <a:prstGeom prst="rect">
            <a:avLst/>
          </a:prstGeom>
          <a:noFill/>
        </p:spPr>
        <p:txBody>
          <a:bodyPr wrap="square">
            <a:spAutoFit/>
          </a:bodyPr>
          <a:lstStyle/>
          <a:p>
            <a:pPr algn="just">
              <a:lnSpc>
                <a:spcPts val="3340"/>
              </a:lnSpc>
            </a:pPr>
            <a:r>
              <a:rPr lang="en-US" sz="3200" spc="97" dirty="0">
                <a:solidFill>
                  <a:srgbClr val="FFFFFF"/>
                </a:solidFill>
                <a:latin typeface="Times New Roman" panose="02020603050405020304" pitchFamily="18" charset="0"/>
                <a:cs typeface="Times New Roman" panose="02020603050405020304" pitchFamily="18" charset="0"/>
              </a:rPr>
              <a:t>2.USING PDFPLUMBER WITH FLASK API</a:t>
            </a:r>
          </a:p>
          <a:p>
            <a:pPr algn="just">
              <a:lnSpc>
                <a:spcPts val="2065"/>
              </a:lnSpc>
            </a:pPr>
            <a:endParaRPr lang="en-US" sz="3200" spc="97" dirty="0">
              <a:solidFill>
                <a:srgbClr val="FFFFF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BEF524B6-49EB-D630-64AB-C8E62BC14F01}"/>
              </a:ext>
            </a:extLst>
          </p:cNvPr>
          <p:cNvSpPr txBox="1"/>
          <p:nvPr/>
        </p:nvSpPr>
        <p:spPr>
          <a:xfrm>
            <a:off x="609600" y="2170452"/>
            <a:ext cx="9144000" cy="4217052"/>
          </a:xfrm>
          <a:prstGeom prst="rect">
            <a:avLst/>
          </a:prstGeom>
          <a:noFill/>
        </p:spPr>
        <p:txBody>
          <a:bodyPr wrap="square">
            <a:spAutoFit/>
          </a:bodyPr>
          <a:lstStyle/>
          <a:p>
            <a:pPr algn="just">
              <a:lnSpc>
                <a:spcPts val="2939"/>
              </a:lnSpc>
            </a:pPr>
            <a:r>
              <a:rPr lang="en-US" sz="1999" dirty="0">
                <a:solidFill>
                  <a:srgbClr val="FFFFFF"/>
                </a:solidFill>
                <a:latin typeface="Open Sauce Light"/>
              </a:rPr>
              <a:t>The implementation of the web application using Flask involves the utilization of several libraries, including re, spacy, PyPDF2, </a:t>
            </a:r>
            <a:r>
              <a:rPr lang="en-US" sz="1999" dirty="0" err="1">
                <a:solidFill>
                  <a:srgbClr val="FFFFFF"/>
                </a:solidFill>
                <a:latin typeface="Open Sauce Light"/>
              </a:rPr>
              <a:t>pdfplumber</a:t>
            </a:r>
            <a:r>
              <a:rPr lang="en-US" sz="1999" dirty="0">
                <a:solidFill>
                  <a:srgbClr val="FFFFFF"/>
                </a:solidFill>
                <a:latin typeface="Open Sauce Light"/>
              </a:rPr>
              <a:t>, NLP libraries, and ML techniques. The patterns for retrieving 'Director Name', 'DIN', and 'status' are as follows:</a:t>
            </a:r>
          </a:p>
          <a:p>
            <a:pPr algn="just">
              <a:lnSpc>
                <a:spcPts val="2646"/>
              </a:lnSpc>
            </a:pPr>
            <a:endParaRPr lang="en-US" sz="1999" dirty="0">
              <a:solidFill>
                <a:srgbClr val="FFFFFF"/>
              </a:solidFill>
              <a:latin typeface="Open Sauce Light"/>
            </a:endParaRPr>
          </a:p>
          <a:p>
            <a:pPr algn="just">
              <a:lnSpc>
                <a:spcPts val="2646"/>
              </a:lnSpc>
            </a:pPr>
            <a:r>
              <a:rPr lang="en-US" sz="1800" dirty="0">
                <a:solidFill>
                  <a:srgbClr val="FFFFFF"/>
                </a:solidFill>
                <a:latin typeface="Open Sauce Light"/>
              </a:rPr>
              <a:t>     </a:t>
            </a:r>
            <a:r>
              <a:rPr lang="en-US" sz="1800" dirty="0" err="1">
                <a:solidFill>
                  <a:srgbClr val="FFFFFF"/>
                </a:solidFill>
                <a:latin typeface="Open Sauce Light"/>
              </a:rPr>
              <a:t>director_patterns</a:t>
            </a:r>
            <a:r>
              <a:rPr lang="en-US" sz="1800" dirty="0">
                <a:solidFill>
                  <a:srgbClr val="FFFFFF"/>
                </a:solidFill>
                <a:latin typeface="Open Sauce Light"/>
              </a:rPr>
              <a:t> = r"\. (.+?) \(DIN: (\d+)\),\s+(.*?)\</a:t>
            </a:r>
            <a:r>
              <a:rPr lang="en-US" sz="1800" dirty="0" err="1">
                <a:solidFill>
                  <a:srgbClr val="FFFFFF"/>
                </a:solidFill>
                <a:latin typeface="Open Sauce Light"/>
              </a:rPr>
              <a:t>s+as</a:t>
            </a:r>
            <a:r>
              <a:rPr lang="en-US" sz="1800" dirty="0">
                <a:solidFill>
                  <a:srgbClr val="FFFFFF"/>
                </a:solidFill>
                <a:latin typeface="Open Sauce Light"/>
              </a:rPr>
              <a:t>\s+(.*?)(?=;|\n|$)"</a:t>
            </a:r>
          </a:p>
          <a:p>
            <a:pPr algn="just">
              <a:lnSpc>
                <a:spcPts val="2646"/>
              </a:lnSpc>
            </a:pPr>
            <a:r>
              <a:rPr lang="en-US" sz="1800" dirty="0">
                <a:solidFill>
                  <a:srgbClr val="FFFFFF"/>
                </a:solidFill>
                <a:latin typeface="Open Sauce Light"/>
              </a:rPr>
              <a:t>    </a:t>
            </a:r>
            <a:r>
              <a:rPr lang="en-US" sz="1800" dirty="0" err="1">
                <a:solidFill>
                  <a:srgbClr val="FFFFFF"/>
                </a:solidFill>
                <a:latin typeface="Open Sauce Light"/>
              </a:rPr>
              <a:t>director_pattern</a:t>
            </a:r>
            <a:r>
              <a:rPr lang="en-US" sz="1800" dirty="0">
                <a:solidFill>
                  <a:srgbClr val="FFFFFF"/>
                </a:solidFill>
                <a:latin typeface="Open Sauce Light"/>
              </a:rPr>
              <a:t> = r"(</a:t>
            </a:r>
            <a:r>
              <a:rPr lang="en-US" sz="1800" dirty="0" err="1">
                <a:solidFill>
                  <a:srgbClr val="FFFFFF"/>
                </a:solidFill>
                <a:latin typeface="Open Sauce Light"/>
              </a:rPr>
              <a:t>Mr</a:t>
            </a:r>
            <a:r>
              <a:rPr lang="en-US" sz="1800" dirty="0">
                <a:solidFill>
                  <a:srgbClr val="FFFFFF"/>
                </a:solidFill>
                <a:latin typeface="Open Sauce Light"/>
              </a:rPr>
              <a:t>\.|</a:t>
            </a:r>
            <a:r>
              <a:rPr lang="en-US" sz="1800" dirty="0" err="1">
                <a:solidFill>
                  <a:srgbClr val="FFFFFF"/>
                </a:solidFill>
                <a:latin typeface="Open Sauce Light"/>
              </a:rPr>
              <a:t>Mrs</a:t>
            </a:r>
            <a:r>
              <a:rPr lang="en-US" sz="1800" dirty="0">
                <a:solidFill>
                  <a:srgbClr val="FFFFFF"/>
                </a:solidFill>
                <a:latin typeface="Open Sauce Light"/>
              </a:rPr>
              <a:t>\.|</a:t>
            </a:r>
            <a:r>
              <a:rPr lang="en-US" sz="1800" dirty="0" err="1">
                <a:solidFill>
                  <a:srgbClr val="FFFFFF"/>
                </a:solidFill>
                <a:latin typeface="Open Sauce Light"/>
              </a:rPr>
              <a:t>Ms</a:t>
            </a:r>
            <a:r>
              <a:rPr lang="en-US" sz="1800" dirty="0">
                <a:solidFill>
                  <a:srgbClr val="FFFFFF"/>
                </a:solidFill>
                <a:latin typeface="Open Sauce Light"/>
              </a:rPr>
              <a:t>\.|Dr\.)\s+([A-Za-z]{2,})"</a:t>
            </a:r>
          </a:p>
          <a:p>
            <a:pPr algn="just">
              <a:lnSpc>
                <a:spcPts val="2646"/>
              </a:lnSpc>
            </a:pPr>
            <a:r>
              <a:rPr lang="en-US" sz="1800" dirty="0">
                <a:solidFill>
                  <a:srgbClr val="FFFFFF"/>
                </a:solidFill>
                <a:latin typeface="Open Sauce Light"/>
              </a:rPr>
              <a:t>    </a:t>
            </a:r>
            <a:r>
              <a:rPr lang="en-US" sz="1800" dirty="0" err="1">
                <a:solidFill>
                  <a:srgbClr val="FFFFFF"/>
                </a:solidFill>
                <a:latin typeface="Open Sauce Light"/>
              </a:rPr>
              <a:t>din_pattern</a:t>
            </a:r>
            <a:r>
              <a:rPr lang="en-US" sz="1800" dirty="0">
                <a:solidFill>
                  <a:srgbClr val="FFFFFF"/>
                </a:solidFill>
                <a:latin typeface="Open Sauce Light"/>
              </a:rPr>
              <a:t> = </a:t>
            </a:r>
            <a:r>
              <a:rPr lang="en-US" sz="1800" dirty="0" err="1">
                <a:solidFill>
                  <a:srgbClr val="FFFFFF"/>
                </a:solidFill>
                <a:latin typeface="Open Sauce Light"/>
              </a:rPr>
              <a:t>r"DIN</a:t>
            </a:r>
            <a:r>
              <a:rPr lang="en-US" sz="1800" dirty="0">
                <a:solidFill>
                  <a:srgbClr val="FFFFFF"/>
                </a:solidFill>
                <a:latin typeface="Open Sauce Light"/>
              </a:rPr>
              <a:t>:\s(\d+)"</a:t>
            </a:r>
          </a:p>
          <a:p>
            <a:pPr algn="just">
              <a:lnSpc>
                <a:spcPts val="2646"/>
              </a:lnSpc>
            </a:pPr>
            <a:endParaRPr lang="en-US" sz="1800" dirty="0">
              <a:solidFill>
                <a:srgbClr val="FFFFFF"/>
              </a:solidFill>
              <a:latin typeface="Open Sauce Light"/>
            </a:endParaRPr>
          </a:p>
          <a:p>
            <a:pPr marL="388620" lvl="1" indent="-194310" algn="just">
              <a:lnSpc>
                <a:spcPts val="2646"/>
              </a:lnSpc>
              <a:buFont typeface="Arial"/>
              <a:buChar char="•"/>
            </a:pPr>
            <a:r>
              <a:rPr lang="en-US" sz="1800" dirty="0" err="1">
                <a:solidFill>
                  <a:srgbClr val="FFFFFF"/>
                </a:solidFill>
                <a:latin typeface="Open Sauce Light"/>
              </a:rPr>
              <a:t>director_patterns</a:t>
            </a:r>
            <a:r>
              <a:rPr lang="en-US" sz="1800" dirty="0">
                <a:solidFill>
                  <a:srgbClr val="FFFFFF"/>
                </a:solidFill>
                <a:latin typeface="Open Sauce Light"/>
              </a:rPr>
              <a:t> = r"\. (.+?) \(DIN: (\d+)\),\s+(.*?)\</a:t>
            </a:r>
            <a:r>
              <a:rPr lang="en-US" sz="1800" dirty="0" err="1">
                <a:solidFill>
                  <a:srgbClr val="FFFFFF"/>
                </a:solidFill>
                <a:latin typeface="Open Sauce Light"/>
              </a:rPr>
              <a:t>s+as</a:t>
            </a:r>
            <a:r>
              <a:rPr lang="en-US" sz="1800" dirty="0">
                <a:solidFill>
                  <a:srgbClr val="FFFFFF"/>
                </a:solidFill>
                <a:latin typeface="Open Sauce Light"/>
              </a:rPr>
              <a:t>\s+(.*?)(?=;|\n|$)"</a:t>
            </a:r>
          </a:p>
          <a:p>
            <a:pPr marL="388620" lvl="1" indent="-194310" algn="just">
              <a:lnSpc>
                <a:spcPts val="2646"/>
              </a:lnSpc>
              <a:buFont typeface="Arial"/>
              <a:buChar char="•"/>
            </a:pPr>
            <a:r>
              <a:rPr lang="en-US" sz="1800" dirty="0" err="1">
                <a:solidFill>
                  <a:srgbClr val="FFFFFF"/>
                </a:solidFill>
                <a:latin typeface="Open Sauce Light"/>
              </a:rPr>
              <a:t>director_pattern</a:t>
            </a:r>
            <a:r>
              <a:rPr lang="en-US" sz="1800" dirty="0">
                <a:solidFill>
                  <a:srgbClr val="FFFFFF"/>
                </a:solidFill>
                <a:latin typeface="Open Sauce Light"/>
              </a:rPr>
              <a:t> = r"(</a:t>
            </a:r>
            <a:r>
              <a:rPr lang="en-US" sz="1800" dirty="0" err="1">
                <a:solidFill>
                  <a:srgbClr val="FFFFFF"/>
                </a:solidFill>
                <a:latin typeface="Open Sauce Light"/>
              </a:rPr>
              <a:t>Mr</a:t>
            </a:r>
            <a:r>
              <a:rPr lang="en-US" sz="1800" dirty="0">
                <a:solidFill>
                  <a:srgbClr val="FFFFFF"/>
                </a:solidFill>
                <a:latin typeface="Open Sauce Light"/>
              </a:rPr>
              <a:t>\.|</a:t>
            </a:r>
            <a:r>
              <a:rPr lang="en-US" sz="1800" dirty="0" err="1">
                <a:solidFill>
                  <a:srgbClr val="FFFFFF"/>
                </a:solidFill>
                <a:latin typeface="Open Sauce Light"/>
              </a:rPr>
              <a:t>Mrs</a:t>
            </a:r>
            <a:r>
              <a:rPr lang="en-US" sz="1800" dirty="0">
                <a:solidFill>
                  <a:srgbClr val="FFFFFF"/>
                </a:solidFill>
                <a:latin typeface="Open Sauce Light"/>
              </a:rPr>
              <a:t>\.|</a:t>
            </a:r>
            <a:r>
              <a:rPr lang="en-US" sz="1800" dirty="0" err="1">
                <a:solidFill>
                  <a:srgbClr val="FFFFFF"/>
                </a:solidFill>
                <a:latin typeface="Open Sauce Light"/>
              </a:rPr>
              <a:t>Ms</a:t>
            </a:r>
            <a:r>
              <a:rPr lang="en-US" sz="1800" dirty="0">
                <a:solidFill>
                  <a:srgbClr val="FFFFFF"/>
                </a:solidFill>
                <a:latin typeface="Open Sauce Light"/>
              </a:rPr>
              <a:t>\.|Dr\.)\s+([A-Za-z]{2,})"</a:t>
            </a:r>
          </a:p>
          <a:p>
            <a:pPr marL="194310" lvl="1" algn="just">
              <a:lnSpc>
                <a:spcPts val="2646"/>
              </a:lnSpc>
            </a:pPr>
            <a:endParaRPr lang="en-US" sz="1800" dirty="0">
              <a:solidFill>
                <a:srgbClr val="FFFFFF"/>
              </a:solidFill>
              <a:latin typeface="Open Sauce Light"/>
            </a:endParaRPr>
          </a:p>
        </p:txBody>
      </p:sp>
    </p:spTree>
    <p:extLst>
      <p:ext uri="{BB962C8B-B14F-4D97-AF65-F5344CB8AC3E}">
        <p14:creationId xmlns:p14="http://schemas.microsoft.com/office/powerpoint/2010/main" val="327603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83673" y="1507754"/>
            <a:ext cx="11020516" cy="4306336"/>
          </a:xfrm>
          <a:custGeom>
            <a:avLst/>
            <a:gdLst/>
            <a:ahLst/>
            <a:cxnLst/>
            <a:rect l="l" t="t" r="r" b="b"/>
            <a:pathLst>
              <a:path w="11020516" h="4306336">
                <a:moveTo>
                  <a:pt x="0" y="0"/>
                </a:moveTo>
                <a:lnTo>
                  <a:pt x="11020516" y="0"/>
                </a:lnTo>
                <a:lnTo>
                  <a:pt x="11020516" y="4306336"/>
                </a:lnTo>
                <a:lnTo>
                  <a:pt x="0" y="4306336"/>
                </a:lnTo>
                <a:lnTo>
                  <a:pt x="0" y="0"/>
                </a:lnTo>
                <a:close/>
              </a:path>
            </a:pathLst>
          </a:custGeom>
          <a:blipFill>
            <a:blip r:embed="rId3"/>
            <a:stretch>
              <a:fillRect/>
            </a:stretch>
          </a:blipFill>
        </p:spPr>
      </p:sp>
      <p:sp>
        <p:nvSpPr>
          <p:cNvPr id="4" name="Freeform 4"/>
          <p:cNvSpPr/>
          <p:nvPr/>
        </p:nvSpPr>
        <p:spPr>
          <a:xfrm>
            <a:off x="9918418" y="5814090"/>
            <a:ext cx="7940671" cy="4472910"/>
          </a:xfrm>
          <a:custGeom>
            <a:avLst/>
            <a:gdLst/>
            <a:ahLst/>
            <a:cxnLst/>
            <a:rect l="l" t="t" r="r" b="b"/>
            <a:pathLst>
              <a:path w="7940671" h="4472910">
                <a:moveTo>
                  <a:pt x="0" y="0"/>
                </a:moveTo>
                <a:lnTo>
                  <a:pt x="7940671" y="0"/>
                </a:lnTo>
                <a:lnTo>
                  <a:pt x="7940671" y="4472910"/>
                </a:lnTo>
                <a:lnTo>
                  <a:pt x="0" y="4472910"/>
                </a:lnTo>
                <a:lnTo>
                  <a:pt x="0" y="0"/>
                </a:lnTo>
                <a:close/>
              </a:path>
            </a:pathLst>
          </a:custGeom>
          <a:blipFill>
            <a:blip r:embed="rId4"/>
            <a:stretch>
              <a:fillRect/>
            </a:stretch>
          </a:blipFill>
        </p:spPr>
      </p:sp>
      <p:sp>
        <p:nvSpPr>
          <p:cNvPr id="5" name="TextBox 5"/>
          <p:cNvSpPr txBox="1"/>
          <p:nvPr/>
        </p:nvSpPr>
        <p:spPr>
          <a:xfrm>
            <a:off x="183673" y="322817"/>
            <a:ext cx="12463636" cy="1009650"/>
          </a:xfrm>
          <a:prstGeom prst="rect">
            <a:avLst/>
          </a:prstGeom>
        </p:spPr>
        <p:txBody>
          <a:bodyPr lIns="0" tIns="0" rIns="0" bIns="0" rtlCol="0" anchor="t">
            <a:spAutoFit/>
          </a:bodyPr>
          <a:lstStyle/>
          <a:p>
            <a:pPr algn="ctr">
              <a:lnSpc>
                <a:spcPts val="7920"/>
              </a:lnSpc>
            </a:pPr>
            <a:r>
              <a:rPr lang="en-US" sz="6600" spc="666">
                <a:solidFill>
                  <a:srgbClr val="FFFFFF"/>
                </a:solidFill>
                <a:latin typeface="Open Sauce Medium"/>
              </a:rPr>
              <a:t>FINAL 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0" y="0"/>
            <a:ext cx="9268208" cy="5544853"/>
          </a:xfrm>
          <a:custGeom>
            <a:avLst/>
            <a:gdLst/>
            <a:ahLst/>
            <a:cxnLst/>
            <a:rect l="l" t="t" r="r" b="b"/>
            <a:pathLst>
              <a:path w="9268208" h="5544853">
                <a:moveTo>
                  <a:pt x="0" y="0"/>
                </a:moveTo>
                <a:lnTo>
                  <a:pt x="9268208" y="0"/>
                </a:lnTo>
                <a:lnTo>
                  <a:pt x="9268208" y="5544853"/>
                </a:lnTo>
                <a:lnTo>
                  <a:pt x="0" y="5544853"/>
                </a:lnTo>
                <a:lnTo>
                  <a:pt x="0" y="0"/>
                </a:lnTo>
                <a:close/>
              </a:path>
            </a:pathLst>
          </a:custGeom>
          <a:blipFill>
            <a:blip r:embed="rId3"/>
            <a:stretch>
              <a:fillRect/>
            </a:stretch>
          </a:blipFill>
        </p:spPr>
      </p:sp>
      <p:sp>
        <p:nvSpPr>
          <p:cNvPr id="4" name="Freeform 4"/>
          <p:cNvSpPr/>
          <p:nvPr/>
        </p:nvSpPr>
        <p:spPr>
          <a:xfrm>
            <a:off x="9522647" y="761388"/>
            <a:ext cx="8765353" cy="4022077"/>
          </a:xfrm>
          <a:custGeom>
            <a:avLst/>
            <a:gdLst/>
            <a:ahLst/>
            <a:cxnLst/>
            <a:rect l="l" t="t" r="r" b="b"/>
            <a:pathLst>
              <a:path w="8765353" h="4022077">
                <a:moveTo>
                  <a:pt x="0" y="0"/>
                </a:moveTo>
                <a:lnTo>
                  <a:pt x="8765353" y="0"/>
                </a:lnTo>
                <a:lnTo>
                  <a:pt x="8765353" y="4022077"/>
                </a:lnTo>
                <a:lnTo>
                  <a:pt x="0" y="4022077"/>
                </a:lnTo>
                <a:lnTo>
                  <a:pt x="0" y="0"/>
                </a:lnTo>
                <a:close/>
              </a:path>
            </a:pathLst>
          </a:custGeom>
          <a:blipFill>
            <a:blip r:embed="rId4"/>
            <a:stretch>
              <a:fillRect/>
            </a:stretch>
          </a:blipFill>
        </p:spPr>
      </p:sp>
      <p:sp>
        <p:nvSpPr>
          <p:cNvPr id="5" name="Freeform 5"/>
          <p:cNvSpPr/>
          <p:nvPr/>
        </p:nvSpPr>
        <p:spPr>
          <a:xfrm>
            <a:off x="4063870" y="6232821"/>
            <a:ext cx="10917553" cy="4054179"/>
          </a:xfrm>
          <a:custGeom>
            <a:avLst/>
            <a:gdLst/>
            <a:ahLst/>
            <a:cxnLst/>
            <a:rect l="l" t="t" r="r" b="b"/>
            <a:pathLst>
              <a:path w="10917553" h="4054179">
                <a:moveTo>
                  <a:pt x="0" y="0"/>
                </a:moveTo>
                <a:lnTo>
                  <a:pt x="10917554" y="0"/>
                </a:lnTo>
                <a:lnTo>
                  <a:pt x="10917554" y="4054179"/>
                </a:lnTo>
                <a:lnTo>
                  <a:pt x="0" y="4054179"/>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497316" y="1030748"/>
            <a:ext cx="20194204" cy="12043089"/>
          </a:xfrm>
          <a:custGeom>
            <a:avLst/>
            <a:gdLst/>
            <a:ahLst/>
            <a:cxnLst/>
            <a:rect l="l" t="t" r="r" b="b"/>
            <a:pathLst>
              <a:path w="20194204" h="12043089">
                <a:moveTo>
                  <a:pt x="0" y="0"/>
                </a:moveTo>
                <a:lnTo>
                  <a:pt x="20194203" y="0"/>
                </a:lnTo>
                <a:lnTo>
                  <a:pt x="20194203" y="12043089"/>
                </a:lnTo>
                <a:lnTo>
                  <a:pt x="0" y="1204308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569413" y="336990"/>
            <a:ext cx="11853110" cy="7619050"/>
            <a:chOff x="0" y="0"/>
            <a:chExt cx="3121807" cy="2006663"/>
          </a:xfrm>
        </p:grpSpPr>
        <p:sp>
          <p:nvSpPr>
            <p:cNvPr id="4" name="Freeform 4"/>
            <p:cNvSpPr/>
            <p:nvPr/>
          </p:nvSpPr>
          <p:spPr>
            <a:xfrm>
              <a:off x="0" y="0"/>
              <a:ext cx="3121807" cy="2006663"/>
            </a:xfrm>
            <a:custGeom>
              <a:avLst/>
              <a:gdLst/>
              <a:ahLst/>
              <a:cxnLst/>
              <a:rect l="l" t="t" r="r" b="b"/>
              <a:pathLst>
                <a:path w="3121807" h="2006663">
                  <a:moveTo>
                    <a:pt x="0" y="0"/>
                  </a:moveTo>
                  <a:lnTo>
                    <a:pt x="3121807" y="0"/>
                  </a:lnTo>
                  <a:lnTo>
                    <a:pt x="3121807"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3121807"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542712" y="884119"/>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CONCLUSION</a:t>
            </a:r>
          </a:p>
        </p:txBody>
      </p:sp>
      <p:sp>
        <p:nvSpPr>
          <p:cNvPr id="7" name="TextBox 7"/>
          <p:cNvSpPr txBox="1"/>
          <p:nvPr/>
        </p:nvSpPr>
        <p:spPr>
          <a:xfrm>
            <a:off x="1028700" y="2083741"/>
            <a:ext cx="9722772" cy="4319778"/>
          </a:xfrm>
          <a:prstGeom prst="rect">
            <a:avLst/>
          </a:prstGeom>
        </p:spPr>
        <p:txBody>
          <a:bodyPr lIns="0" tIns="0" rIns="0" bIns="0" rtlCol="0" anchor="t">
            <a:spAutoFit/>
          </a:bodyPr>
          <a:lstStyle/>
          <a:p>
            <a:pPr algn="just">
              <a:lnSpc>
                <a:spcPts val="2646"/>
              </a:lnSpc>
            </a:pPr>
            <a:r>
              <a:rPr lang="en-US" sz="1800" dirty="0">
                <a:solidFill>
                  <a:srgbClr val="000000"/>
                </a:solidFill>
                <a:latin typeface="Open Sauce Light"/>
              </a:rPr>
              <a:t>In our study showcases the </a:t>
            </a:r>
            <a:r>
              <a:rPr lang="en-US" sz="1800" dirty="0" err="1">
                <a:solidFill>
                  <a:srgbClr val="000000"/>
                </a:solidFill>
                <a:latin typeface="Open Sauce Light"/>
              </a:rPr>
              <a:t>efficency</a:t>
            </a:r>
            <a:r>
              <a:rPr lang="en-US" sz="1800" dirty="0">
                <a:solidFill>
                  <a:srgbClr val="000000"/>
                </a:solidFill>
                <a:latin typeface="Open Sauce Light"/>
              </a:rPr>
              <a:t> of machine learning in PDF data extraction, showcasing its capacity to revolutionize data retrieval processes. By harnessing ML techniques, we have streamlined operations, ensuring accuracy, and consistency in extracted information. This approach not only saves time but also enhances data quality, minimizing errors inherent in manual extraction methods. The automation facilitated by ML algorithms promises to significantly improve document accessibility for diverse stakeholders across industries. This project underscores the transformative potential of technology in optimizing workflows and unlocking valuable insights from PDF documents. Moving forward, further refinement and integration of ML-driven solutions hold promise for greater efficiency and innovation in data extraction endeavors. Through this endeavor, we contribute to the advancement of automated data processing, empowering organizations and individuals with enhanced capabilities for information retrieval and analysis.</a:t>
            </a:r>
          </a:p>
          <a:p>
            <a:pPr algn="just">
              <a:lnSpc>
                <a:spcPts val="2646"/>
              </a:lnSpc>
            </a:pPr>
            <a:endParaRPr lang="en-US" sz="1800" dirty="0">
              <a:solidFill>
                <a:srgbClr val="000000"/>
              </a:solidFill>
              <a:latin typeface="Open Sauce Light"/>
            </a:endParaRPr>
          </a:p>
        </p:txBody>
      </p:sp>
      <p:sp>
        <p:nvSpPr>
          <p:cNvPr id="8" name="AutoShape 8"/>
          <p:cNvSpPr/>
          <p:nvPr/>
        </p:nvSpPr>
        <p:spPr>
          <a:xfrm flipH="1" flipV="1">
            <a:off x="-7578278" y="1864888"/>
            <a:ext cx="15156557" cy="0"/>
          </a:xfrm>
          <a:prstGeom prst="line">
            <a:avLst/>
          </a:prstGeom>
          <a:ln w="76200" cap="flat">
            <a:solidFill>
              <a:srgbClr val="C23A97"/>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AutoShape 3"/>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4" name="Group 4"/>
          <p:cNvGrpSpPr/>
          <p:nvPr/>
        </p:nvGrpSpPr>
        <p:grpSpPr>
          <a:xfrm>
            <a:off x="9742362" y="2612047"/>
            <a:ext cx="7414275" cy="3473449"/>
            <a:chOff x="0" y="0"/>
            <a:chExt cx="1952731" cy="914818"/>
          </a:xfrm>
        </p:grpSpPr>
        <p:sp>
          <p:nvSpPr>
            <p:cNvPr id="5" name="Freeform 5"/>
            <p:cNvSpPr/>
            <p:nvPr/>
          </p:nvSpPr>
          <p:spPr>
            <a:xfrm>
              <a:off x="0" y="0"/>
              <a:ext cx="1952731" cy="914818"/>
            </a:xfrm>
            <a:custGeom>
              <a:avLst/>
              <a:gdLst/>
              <a:ahLst/>
              <a:cxnLst/>
              <a:rect l="l" t="t" r="r" b="b"/>
              <a:pathLst>
                <a:path w="1952731" h="914818">
                  <a:moveTo>
                    <a:pt x="0" y="0"/>
                  </a:moveTo>
                  <a:lnTo>
                    <a:pt x="1952731" y="0"/>
                  </a:lnTo>
                  <a:lnTo>
                    <a:pt x="1952731" y="914818"/>
                  </a:lnTo>
                  <a:lnTo>
                    <a:pt x="0" y="914818"/>
                  </a:lnTo>
                  <a:close/>
                </a:path>
              </a:pathLst>
            </a:custGeom>
            <a:solidFill>
              <a:srgbClr val="000000">
                <a:alpha val="0"/>
              </a:srgbClr>
            </a:solidFill>
            <a:ln w="38100" cap="sq">
              <a:solidFill>
                <a:srgbClr val="F5F5F5"/>
              </a:solidFill>
              <a:prstDash val="solid"/>
              <a:miter/>
            </a:ln>
          </p:spPr>
        </p:sp>
        <p:sp>
          <p:nvSpPr>
            <p:cNvPr id="6" name="TextBox 6"/>
            <p:cNvSpPr txBox="1"/>
            <p:nvPr/>
          </p:nvSpPr>
          <p:spPr>
            <a:xfrm>
              <a:off x="0" y="-28575"/>
              <a:ext cx="1952731" cy="943393"/>
            </a:xfrm>
            <a:prstGeom prst="rect">
              <a:avLst/>
            </a:prstGeom>
          </p:spPr>
          <p:txBody>
            <a:bodyPr lIns="50800" tIns="50800" rIns="50800" bIns="50800" rtlCol="0" anchor="ctr"/>
            <a:lstStyle/>
            <a:p>
              <a:pPr algn="ctr">
                <a:lnSpc>
                  <a:spcPts val="1869"/>
                </a:lnSpc>
              </a:pPr>
              <a:endParaRPr/>
            </a:p>
          </p:txBody>
        </p:sp>
      </p:grpSp>
      <p:sp>
        <p:nvSpPr>
          <p:cNvPr id="7" name="TextBox 7"/>
          <p:cNvSpPr txBox="1"/>
          <p:nvPr/>
        </p:nvSpPr>
        <p:spPr>
          <a:xfrm>
            <a:off x="8886154" y="3072119"/>
            <a:ext cx="7239660" cy="35258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THANK </a:t>
            </a:r>
          </a:p>
          <a:p>
            <a:pPr algn="r">
              <a:lnSpc>
                <a:spcPts val="9212"/>
              </a:lnSpc>
            </a:pPr>
            <a:r>
              <a:rPr lang="en-US" sz="8374" spc="334">
                <a:solidFill>
                  <a:srgbClr val="FFFFFF"/>
                </a:solidFill>
                <a:latin typeface="Open Sauce Medium"/>
              </a:rPr>
              <a:t>YOU</a:t>
            </a:r>
          </a:p>
          <a:p>
            <a:pPr algn="r">
              <a:lnSpc>
                <a:spcPts val="9212"/>
              </a:lnSpc>
            </a:pPr>
            <a:endParaRPr lang="en-US" sz="8374" spc="334">
              <a:solidFill>
                <a:srgbClr val="FFFFFF"/>
              </a:solidFill>
              <a:latin typeface="Open Sauc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3344952" y="3716223"/>
            <a:ext cx="11950941" cy="5542077"/>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88316" y="1338651"/>
            <a:ext cx="6138732" cy="837605"/>
          </a:xfrm>
          <a:prstGeom prst="rect">
            <a:avLst/>
          </a:prstGeom>
        </p:spPr>
        <p:txBody>
          <a:bodyPr lIns="0" tIns="0" rIns="0" bIns="0" rtlCol="0" anchor="t">
            <a:spAutoFit/>
          </a:bodyPr>
          <a:lstStyle/>
          <a:p>
            <a:pPr algn="ctr">
              <a:lnSpc>
                <a:spcPts val="6351"/>
              </a:lnSpc>
            </a:pPr>
            <a:r>
              <a:rPr lang="en-US" sz="6351" smtClean="0">
                <a:solidFill>
                  <a:srgbClr val="000000"/>
                </a:solidFill>
                <a:latin typeface="Open Sauce Medium"/>
              </a:rPr>
              <a:t>TEAM-8</a:t>
            </a:r>
            <a:endParaRPr lang="en-US" sz="6351">
              <a:solidFill>
                <a:srgbClr val="000000"/>
              </a:solidFill>
              <a:latin typeface="Open Sauce Medium"/>
            </a:endParaRPr>
          </a:p>
        </p:txBody>
      </p:sp>
      <p:sp>
        <p:nvSpPr>
          <p:cNvPr id="7" name="TextBox 7"/>
          <p:cNvSpPr txBox="1"/>
          <p:nvPr/>
        </p:nvSpPr>
        <p:spPr>
          <a:xfrm>
            <a:off x="4265129" y="4048012"/>
            <a:ext cx="5410831" cy="4445020"/>
          </a:xfrm>
          <a:prstGeom prst="rect">
            <a:avLst/>
          </a:prstGeom>
        </p:spPr>
        <p:txBody>
          <a:bodyPr lIns="0" tIns="0" rIns="0" bIns="0" rtlCol="0" anchor="t">
            <a:spAutoFit/>
          </a:bodyPr>
          <a:lstStyle/>
          <a:p>
            <a:pPr algn="just">
              <a:lnSpc>
                <a:spcPts val="4313"/>
              </a:lnSpc>
            </a:pPr>
            <a:r>
              <a:rPr lang="en-US" sz="3080" dirty="0">
                <a:solidFill>
                  <a:srgbClr val="FFFFFF"/>
                </a:solidFill>
                <a:latin typeface="Agrandir Narrow Bold"/>
              </a:rPr>
              <a:t>S. Vignesh - 21R11A0597</a:t>
            </a:r>
          </a:p>
          <a:p>
            <a:pPr algn="just">
              <a:lnSpc>
                <a:spcPts val="4313"/>
              </a:lnSpc>
            </a:pPr>
            <a:r>
              <a:rPr lang="en-US" sz="3080" dirty="0">
                <a:solidFill>
                  <a:srgbClr val="FFFFFF"/>
                </a:solidFill>
                <a:latin typeface="Agrandir Narrow Bold"/>
              </a:rPr>
              <a:t>G. Sandhya rani </a:t>
            </a:r>
            <a:r>
              <a:rPr lang="en-US" sz="3080" dirty="0" smtClean="0">
                <a:solidFill>
                  <a:srgbClr val="FFFFFF"/>
                </a:solidFill>
                <a:latin typeface="Agrandir Narrow Bold"/>
              </a:rPr>
              <a:t>-21R11A0569</a:t>
            </a:r>
            <a:endParaRPr lang="en-US" sz="3080" dirty="0">
              <a:solidFill>
                <a:srgbClr val="FFFFFF"/>
              </a:solidFill>
              <a:latin typeface="Agrandir Narrow Bold"/>
            </a:endParaRPr>
          </a:p>
          <a:p>
            <a:pPr algn="just">
              <a:lnSpc>
                <a:spcPts val="4313"/>
              </a:lnSpc>
            </a:pPr>
            <a:r>
              <a:rPr lang="en-US" sz="3080" dirty="0">
                <a:solidFill>
                  <a:srgbClr val="FFFFFF"/>
                </a:solidFill>
                <a:latin typeface="Agrandir Narrow Bold"/>
              </a:rPr>
              <a:t>R. </a:t>
            </a:r>
            <a:r>
              <a:rPr lang="en-US" sz="3080" dirty="0" err="1">
                <a:solidFill>
                  <a:srgbClr val="FFFFFF"/>
                </a:solidFill>
                <a:latin typeface="Agrandir Narrow Bold"/>
              </a:rPr>
              <a:t>Dhathri</a:t>
            </a:r>
            <a:r>
              <a:rPr lang="en-US" sz="3080" dirty="0">
                <a:solidFill>
                  <a:srgbClr val="FFFFFF"/>
                </a:solidFill>
                <a:latin typeface="Agrandir Narrow Bold"/>
              </a:rPr>
              <a:t> - 21R11A0545</a:t>
            </a:r>
          </a:p>
          <a:p>
            <a:pPr algn="just">
              <a:lnSpc>
                <a:spcPts val="4313"/>
              </a:lnSpc>
            </a:pPr>
            <a:r>
              <a:rPr lang="en-US" sz="3080" dirty="0">
                <a:solidFill>
                  <a:srgbClr val="FFFFFF"/>
                </a:solidFill>
                <a:latin typeface="Agrandir Narrow Bold"/>
              </a:rPr>
              <a:t>G. Sri </a:t>
            </a:r>
            <a:r>
              <a:rPr lang="en-US" sz="3080" dirty="0" err="1">
                <a:solidFill>
                  <a:srgbClr val="FFFFFF"/>
                </a:solidFill>
                <a:latin typeface="Agrandir Narrow Bold"/>
              </a:rPr>
              <a:t>Hasini</a:t>
            </a:r>
            <a:r>
              <a:rPr lang="en-US" sz="3080" dirty="0">
                <a:solidFill>
                  <a:srgbClr val="FFFFFF"/>
                </a:solidFill>
                <a:latin typeface="Agrandir Narrow Bold"/>
              </a:rPr>
              <a:t> - 21R11A0518</a:t>
            </a:r>
          </a:p>
          <a:p>
            <a:pPr algn="just">
              <a:lnSpc>
                <a:spcPts val="4313"/>
              </a:lnSpc>
            </a:pPr>
            <a:r>
              <a:rPr lang="en-US" sz="3080" dirty="0">
                <a:solidFill>
                  <a:srgbClr val="FFFFFF"/>
                </a:solidFill>
                <a:latin typeface="Agrandir Narrow Bold"/>
              </a:rPr>
              <a:t>A. Pooja - 21R11A0501</a:t>
            </a:r>
          </a:p>
          <a:p>
            <a:pPr algn="just">
              <a:lnSpc>
                <a:spcPts val="4313"/>
              </a:lnSpc>
            </a:pPr>
            <a:r>
              <a:rPr lang="en-US" sz="3080" dirty="0">
                <a:solidFill>
                  <a:srgbClr val="FFFFFF"/>
                </a:solidFill>
                <a:latin typeface="Agrandir Narrow Bold"/>
              </a:rPr>
              <a:t>PBSN. Sriya - 21R11A0595</a:t>
            </a:r>
          </a:p>
          <a:p>
            <a:pPr algn="just">
              <a:lnSpc>
                <a:spcPts val="4313"/>
              </a:lnSpc>
            </a:pPr>
            <a:r>
              <a:rPr lang="en-US" sz="3080" dirty="0">
                <a:solidFill>
                  <a:srgbClr val="FFFFFF"/>
                </a:solidFill>
                <a:latin typeface="Agrandir Narrow Bold"/>
              </a:rPr>
              <a:t>N. Sai Charan - 21R11A0588</a:t>
            </a:r>
          </a:p>
          <a:p>
            <a:pPr algn="just">
              <a:lnSpc>
                <a:spcPts val="4313"/>
              </a:lnSpc>
              <a:spcBef>
                <a:spcPct val="0"/>
              </a:spcBef>
            </a:pPr>
            <a:r>
              <a:rPr lang="en-US" sz="3080" dirty="0">
                <a:solidFill>
                  <a:srgbClr val="FFFFFF"/>
                </a:solidFill>
                <a:latin typeface="Agrandir Narrow Bold"/>
              </a:rPr>
              <a:t>MD. Akbar </a:t>
            </a:r>
            <a:r>
              <a:rPr lang="en-US" sz="3080" dirty="0" err="1">
                <a:solidFill>
                  <a:srgbClr val="FFFFFF"/>
                </a:solidFill>
                <a:latin typeface="Agrandir Narrow Bold"/>
              </a:rPr>
              <a:t>ali</a:t>
            </a:r>
            <a:r>
              <a:rPr lang="en-US" sz="3080" dirty="0">
                <a:solidFill>
                  <a:srgbClr val="FFFFFF"/>
                </a:solidFill>
                <a:latin typeface="Agrandir Narrow Bold"/>
              </a:rPr>
              <a:t> - 21R11A0586</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808" y="2688908"/>
            <a:ext cx="10610668" cy="53684"/>
          </a:xfrm>
          <a:prstGeom prst="line">
            <a:avLst/>
          </a:prstGeom>
          <a:ln w="76200" cap="flat">
            <a:solidFill>
              <a:srgbClr val="F5F5F5"/>
            </a:solidFill>
            <a:prstDash val="solid"/>
            <a:headEnd type="none" w="sm" len="sm"/>
            <a:tailEnd type="none" w="sm" len="sm"/>
          </a:ln>
        </p:spPr>
      </p:sp>
      <p:sp>
        <p:nvSpPr>
          <p:cNvPr id="5" name="TextBox 5"/>
          <p:cNvSpPr txBox="1"/>
          <p:nvPr/>
        </p:nvSpPr>
        <p:spPr>
          <a:xfrm>
            <a:off x="1825780" y="4237780"/>
            <a:ext cx="2097071" cy="432055"/>
          </a:xfrm>
          <a:prstGeom prst="rect">
            <a:avLst/>
          </a:prstGeom>
        </p:spPr>
        <p:txBody>
          <a:bodyPr lIns="0" tIns="0" rIns="0" bIns="0" rtlCol="0" anchor="t">
            <a:spAutoFit/>
          </a:bodyPr>
          <a:lstStyle/>
          <a:p>
            <a:pPr algn="ctr">
              <a:lnSpc>
                <a:spcPts val="3527"/>
              </a:lnSpc>
            </a:pPr>
            <a:r>
              <a:rPr lang="en-US" sz="2399">
                <a:solidFill>
                  <a:srgbClr val="FFFFFF"/>
                </a:solidFill>
                <a:latin typeface="Open Sauce Light"/>
              </a:rPr>
              <a:t>Introduction</a:t>
            </a:r>
          </a:p>
        </p:txBody>
      </p:sp>
      <p:sp>
        <p:nvSpPr>
          <p:cNvPr id="6" name="TextBox 6"/>
          <p:cNvSpPr txBox="1"/>
          <p:nvPr/>
        </p:nvSpPr>
        <p:spPr>
          <a:xfrm>
            <a:off x="1573264" y="3282105"/>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5361492" y="3204604"/>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8934158" y="3282105"/>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359177" y="3282105"/>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0" name="TextBox 10"/>
          <p:cNvSpPr txBox="1"/>
          <p:nvPr/>
        </p:nvSpPr>
        <p:spPr>
          <a:xfrm>
            <a:off x="5445728" y="4199680"/>
            <a:ext cx="2097071" cy="835533"/>
          </a:xfrm>
          <a:prstGeom prst="rect">
            <a:avLst/>
          </a:prstGeom>
        </p:spPr>
        <p:txBody>
          <a:bodyPr lIns="0" tIns="0" rIns="0" bIns="0" rtlCol="0" anchor="t">
            <a:spAutoFit/>
          </a:bodyPr>
          <a:lstStyle/>
          <a:p>
            <a:pPr algn="ctr">
              <a:lnSpc>
                <a:spcPts val="3380"/>
              </a:lnSpc>
            </a:pPr>
            <a:r>
              <a:rPr lang="en-US" sz="2299">
                <a:solidFill>
                  <a:srgbClr val="FFFFFF"/>
                </a:solidFill>
                <a:latin typeface="Open Sauce Light"/>
              </a:rPr>
              <a:t>Problem </a:t>
            </a:r>
            <a:r>
              <a:rPr lang="en-US" sz="2299" smtClean="0">
                <a:solidFill>
                  <a:srgbClr val="FFFFFF"/>
                </a:solidFill>
                <a:latin typeface="Open Sauce Light"/>
              </a:rPr>
              <a:t>Statement</a:t>
            </a:r>
            <a:endParaRPr lang="en-US" sz="2299" dirty="0">
              <a:solidFill>
                <a:srgbClr val="FFFFFF"/>
              </a:solidFill>
              <a:latin typeface="Open Sauce Light"/>
            </a:endParaRPr>
          </a:p>
        </p:txBody>
      </p:sp>
      <p:sp>
        <p:nvSpPr>
          <p:cNvPr id="11" name="TextBox 11"/>
          <p:cNvSpPr txBox="1"/>
          <p:nvPr/>
        </p:nvSpPr>
        <p:spPr>
          <a:xfrm>
            <a:off x="9143966" y="4237780"/>
            <a:ext cx="2097071" cy="432055"/>
          </a:xfrm>
          <a:prstGeom prst="rect">
            <a:avLst/>
          </a:prstGeom>
        </p:spPr>
        <p:txBody>
          <a:bodyPr lIns="0" tIns="0" rIns="0" bIns="0" rtlCol="0" anchor="t">
            <a:spAutoFit/>
          </a:bodyPr>
          <a:lstStyle/>
          <a:p>
            <a:pPr algn="ctr">
              <a:lnSpc>
                <a:spcPts val="3527"/>
              </a:lnSpc>
            </a:pPr>
            <a:r>
              <a:rPr lang="en-US" sz="2399" dirty="0">
                <a:solidFill>
                  <a:srgbClr val="FFFFFF"/>
                </a:solidFill>
                <a:latin typeface="Open Sauce Light"/>
              </a:rPr>
              <a:t>Objectives</a:t>
            </a:r>
          </a:p>
        </p:txBody>
      </p:sp>
      <p:sp>
        <p:nvSpPr>
          <p:cNvPr id="12" name="TextBox 12"/>
          <p:cNvSpPr txBox="1"/>
          <p:nvPr/>
        </p:nvSpPr>
        <p:spPr>
          <a:xfrm>
            <a:off x="12562122" y="4190155"/>
            <a:ext cx="2097071" cy="432055"/>
          </a:xfrm>
          <a:prstGeom prst="rect">
            <a:avLst/>
          </a:prstGeom>
        </p:spPr>
        <p:txBody>
          <a:bodyPr lIns="0" tIns="0" rIns="0" bIns="0" rtlCol="0" anchor="t">
            <a:spAutoFit/>
          </a:bodyPr>
          <a:lstStyle/>
          <a:p>
            <a:pPr algn="ctr">
              <a:lnSpc>
                <a:spcPts val="3527"/>
              </a:lnSpc>
            </a:pPr>
            <a:r>
              <a:rPr lang="en-US" sz="2399">
                <a:solidFill>
                  <a:srgbClr val="FFFFFF"/>
                </a:solidFill>
                <a:latin typeface="Open Sauce Light"/>
              </a:rPr>
              <a:t>Methodology</a:t>
            </a:r>
          </a:p>
        </p:txBody>
      </p:sp>
      <p:sp>
        <p:nvSpPr>
          <p:cNvPr id="13" name="TextBox 13"/>
          <p:cNvSpPr txBox="1"/>
          <p:nvPr/>
        </p:nvSpPr>
        <p:spPr>
          <a:xfrm>
            <a:off x="1825780" y="7727594"/>
            <a:ext cx="2097071" cy="879730"/>
          </a:xfrm>
          <a:prstGeom prst="rect">
            <a:avLst/>
          </a:prstGeom>
        </p:spPr>
        <p:txBody>
          <a:bodyPr lIns="0" tIns="0" rIns="0" bIns="0" rtlCol="0" anchor="t">
            <a:spAutoFit/>
          </a:bodyPr>
          <a:lstStyle/>
          <a:p>
            <a:pPr algn="ctr">
              <a:lnSpc>
                <a:spcPts val="3527"/>
              </a:lnSpc>
            </a:pPr>
            <a:r>
              <a:rPr lang="en-US" sz="2399">
                <a:solidFill>
                  <a:srgbClr val="FFFFFF"/>
                </a:solidFill>
                <a:latin typeface="Open Sauce Light"/>
              </a:rPr>
              <a:t>Literature review</a:t>
            </a:r>
          </a:p>
        </p:txBody>
      </p:sp>
      <p:sp>
        <p:nvSpPr>
          <p:cNvPr id="14" name="TextBox 14"/>
          <p:cNvSpPr txBox="1"/>
          <p:nvPr/>
        </p:nvSpPr>
        <p:spPr>
          <a:xfrm>
            <a:off x="1657308" y="6819544"/>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5" name="TextBox 15"/>
          <p:cNvSpPr txBox="1"/>
          <p:nvPr/>
        </p:nvSpPr>
        <p:spPr>
          <a:xfrm>
            <a:off x="5535540" y="6819544"/>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6" name="TextBox 16"/>
          <p:cNvSpPr txBox="1"/>
          <p:nvPr/>
        </p:nvSpPr>
        <p:spPr>
          <a:xfrm>
            <a:off x="9207604" y="6772536"/>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7" name="TextBox 17"/>
          <p:cNvSpPr txBox="1"/>
          <p:nvPr/>
        </p:nvSpPr>
        <p:spPr>
          <a:xfrm>
            <a:off x="1235917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08</a:t>
            </a:r>
          </a:p>
        </p:txBody>
      </p:sp>
      <p:sp>
        <p:nvSpPr>
          <p:cNvPr id="18" name="TextBox 18"/>
          <p:cNvSpPr txBox="1"/>
          <p:nvPr/>
        </p:nvSpPr>
        <p:spPr>
          <a:xfrm>
            <a:off x="5361492" y="7727594"/>
            <a:ext cx="2960081" cy="879730"/>
          </a:xfrm>
          <a:prstGeom prst="rect">
            <a:avLst/>
          </a:prstGeom>
        </p:spPr>
        <p:txBody>
          <a:bodyPr lIns="0" tIns="0" rIns="0" bIns="0" rtlCol="0" anchor="t">
            <a:spAutoFit/>
          </a:bodyPr>
          <a:lstStyle/>
          <a:p>
            <a:pPr algn="ctr">
              <a:lnSpc>
                <a:spcPts val="3527"/>
              </a:lnSpc>
            </a:pPr>
            <a:r>
              <a:rPr lang="en-US" sz="2399" dirty="0">
                <a:solidFill>
                  <a:srgbClr val="FFFFFF"/>
                </a:solidFill>
                <a:latin typeface="Open Sauce Light"/>
              </a:rPr>
              <a:t>Different types of approaches </a:t>
            </a:r>
          </a:p>
        </p:txBody>
      </p:sp>
      <p:sp>
        <p:nvSpPr>
          <p:cNvPr id="19" name="TextBox 19"/>
          <p:cNvSpPr txBox="1"/>
          <p:nvPr/>
        </p:nvSpPr>
        <p:spPr>
          <a:xfrm>
            <a:off x="9151693" y="7680586"/>
            <a:ext cx="2321454" cy="879730"/>
          </a:xfrm>
          <a:prstGeom prst="rect">
            <a:avLst/>
          </a:prstGeom>
        </p:spPr>
        <p:txBody>
          <a:bodyPr lIns="0" tIns="0" rIns="0" bIns="0" rtlCol="0" anchor="t">
            <a:spAutoFit/>
          </a:bodyPr>
          <a:lstStyle/>
          <a:p>
            <a:pPr algn="ctr">
              <a:lnSpc>
                <a:spcPts val="3527"/>
              </a:lnSpc>
            </a:pPr>
            <a:r>
              <a:rPr lang="en-US" sz="2399">
                <a:solidFill>
                  <a:srgbClr val="FFFFFF"/>
                </a:solidFill>
                <a:latin typeface="Open Sauce Light"/>
              </a:rPr>
              <a:t>Final implementation</a:t>
            </a:r>
          </a:p>
        </p:txBody>
      </p:sp>
      <p:sp>
        <p:nvSpPr>
          <p:cNvPr id="20" name="TextBox 20"/>
          <p:cNvSpPr txBox="1"/>
          <p:nvPr/>
        </p:nvSpPr>
        <p:spPr>
          <a:xfrm>
            <a:off x="12562122" y="8087113"/>
            <a:ext cx="2097071" cy="432055"/>
          </a:xfrm>
          <a:prstGeom prst="rect">
            <a:avLst/>
          </a:prstGeom>
        </p:spPr>
        <p:txBody>
          <a:bodyPr lIns="0" tIns="0" rIns="0" bIns="0" rtlCol="0" anchor="t">
            <a:spAutoFit/>
          </a:bodyPr>
          <a:lstStyle/>
          <a:p>
            <a:pPr algn="ctr">
              <a:lnSpc>
                <a:spcPts val="3527"/>
              </a:lnSpc>
            </a:pPr>
            <a:r>
              <a:rPr lang="en-US" sz="2399">
                <a:solidFill>
                  <a:srgbClr val="FFFFFF"/>
                </a:solidFill>
                <a:latin typeface="Open Sauce Light"/>
              </a:rPr>
              <a:t>Conclusion</a:t>
            </a:r>
          </a:p>
        </p:txBody>
      </p:sp>
      <p:sp>
        <p:nvSpPr>
          <p:cNvPr id="21" name="TextBox 21"/>
          <p:cNvSpPr txBox="1"/>
          <p:nvPr/>
        </p:nvSpPr>
        <p:spPr>
          <a:xfrm>
            <a:off x="3838615" y="1324095"/>
            <a:ext cx="10610702" cy="1090042"/>
          </a:xfrm>
          <a:prstGeom prst="rect">
            <a:avLst/>
          </a:prstGeom>
        </p:spPr>
        <p:txBody>
          <a:bodyPr lIns="0" tIns="0" rIns="0" bIns="0" rtlCol="0" anchor="t">
            <a:spAutoFit/>
          </a:bodyPr>
          <a:lstStyle/>
          <a:p>
            <a:pPr algn="ctr">
              <a:lnSpc>
                <a:spcPts val="8470"/>
              </a:lnSpc>
            </a:pPr>
            <a:r>
              <a:rPr lang="en-US" sz="8000" b="1" spc="2194" dirty="0">
                <a:solidFill>
                  <a:srgbClr val="FFFFFF"/>
                </a:solidFill>
                <a:latin typeface="Times New Roman" panose="02020603050405020304" pitchFamily="18" charset="0"/>
                <a:cs typeface="Times New Roman" panose="02020603050405020304" pitchFamily="18" charset="0"/>
              </a:rPr>
              <a:t>Contents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9454585" y="631715"/>
            <a:ext cx="9144000" cy="0"/>
          </a:xfrm>
          <a:prstGeom prst="line">
            <a:avLst/>
          </a:prstGeom>
          <a:ln w="76200" cap="flat">
            <a:solidFill>
              <a:srgbClr val="F5F5F5"/>
            </a:solidFill>
            <a:prstDash val="solid"/>
            <a:headEnd type="none" w="sm" len="sm"/>
            <a:tailEnd type="none" w="sm" len="sm"/>
          </a:ln>
        </p:spPr>
      </p:sp>
      <p:sp>
        <p:nvSpPr>
          <p:cNvPr id="8" name="Freeform 8"/>
          <p:cNvSpPr/>
          <p:nvPr/>
        </p:nvSpPr>
        <p:spPr>
          <a:xfrm>
            <a:off x="732843" y="2457992"/>
            <a:ext cx="7167909" cy="4005596"/>
          </a:xfrm>
          <a:custGeom>
            <a:avLst/>
            <a:gdLst/>
            <a:ahLst/>
            <a:cxnLst/>
            <a:rect l="l" t="t" r="r" b="b"/>
            <a:pathLst>
              <a:path w="7167909" h="4005596">
                <a:moveTo>
                  <a:pt x="0" y="0"/>
                </a:moveTo>
                <a:lnTo>
                  <a:pt x="7167909" y="0"/>
                </a:lnTo>
                <a:lnTo>
                  <a:pt x="7167909" y="4005596"/>
                </a:lnTo>
                <a:lnTo>
                  <a:pt x="0" y="4005596"/>
                </a:lnTo>
                <a:lnTo>
                  <a:pt x="0" y="0"/>
                </a:lnTo>
                <a:close/>
              </a:path>
            </a:pathLst>
          </a:custGeom>
          <a:blipFill>
            <a:blip r:embed="rId4"/>
            <a:stretch>
              <a:fillRect/>
            </a:stretch>
          </a:blipFill>
        </p:spPr>
      </p:sp>
      <p:sp>
        <p:nvSpPr>
          <p:cNvPr id="9" name="TextBox 9"/>
          <p:cNvSpPr txBox="1"/>
          <p:nvPr/>
        </p:nvSpPr>
        <p:spPr>
          <a:xfrm>
            <a:off x="9454585" y="1134833"/>
            <a:ext cx="6899678" cy="78422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INTRODUCTION</a:t>
            </a:r>
          </a:p>
        </p:txBody>
      </p:sp>
      <p:sp>
        <p:nvSpPr>
          <p:cNvPr id="10" name="TextBox 10"/>
          <p:cNvSpPr txBox="1"/>
          <p:nvPr/>
        </p:nvSpPr>
        <p:spPr>
          <a:xfrm>
            <a:off x="9454585" y="2288826"/>
            <a:ext cx="5870874" cy="5352299"/>
          </a:xfrm>
          <a:prstGeom prst="rect">
            <a:avLst/>
          </a:prstGeom>
        </p:spPr>
        <p:txBody>
          <a:bodyPr lIns="0" tIns="0" rIns="0" bIns="0" rtlCol="0" anchor="t">
            <a:spAutoFit/>
          </a:bodyPr>
          <a:lstStyle/>
          <a:p>
            <a:pPr algn="just">
              <a:lnSpc>
                <a:spcPts val="2792"/>
              </a:lnSpc>
            </a:pPr>
            <a:r>
              <a:rPr lang="en-US" sz="1899" dirty="0">
                <a:solidFill>
                  <a:srgbClr val="FFFFFF"/>
                </a:solidFill>
                <a:latin typeface="Open Sauce Light"/>
              </a:rPr>
              <a:t>In today's digital era, PDF documents are ubiquitous across various domains, posing challenges for efficient data extraction. Manual methods are time-consuming and error-prone, leading to inconsistent results. To address this, a capstone project leverages Machine Learning (ML) techniques for automated extraction of key information from PDFs. This includes extracting data like Director names, types, and DIN from diverse documents like bank statements or legal forms. By harnessing ML-based text extraction, the project aims to streamline workflows, improve productivity, and contribute to automated data extraction advancements, meeting the growing demand for efficient PDF data handling.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
        <p:nvSpPr>
          <p:cNvPr id="7" name="Freeform 7"/>
          <p:cNvSpPr/>
          <p:nvPr/>
        </p:nvSpPr>
        <p:spPr>
          <a:xfrm>
            <a:off x="2554784" y="5843072"/>
            <a:ext cx="4915451" cy="2337249"/>
          </a:xfrm>
          <a:custGeom>
            <a:avLst/>
            <a:gdLst/>
            <a:ahLst/>
            <a:cxnLst/>
            <a:rect l="l" t="t" r="r" b="b"/>
            <a:pathLst>
              <a:path w="4915451" h="2337249">
                <a:moveTo>
                  <a:pt x="0" y="0"/>
                </a:moveTo>
                <a:lnTo>
                  <a:pt x="4915451" y="0"/>
                </a:lnTo>
                <a:lnTo>
                  <a:pt x="4915451" y="2337248"/>
                </a:lnTo>
                <a:lnTo>
                  <a:pt x="0" y="2337248"/>
                </a:lnTo>
                <a:lnTo>
                  <a:pt x="0" y="0"/>
                </a:lnTo>
                <a:close/>
              </a:path>
            </a:pathLst>
          </a:custGeom>
          <a:blipFill>
            <a:blip r:embed="rId3"/>
            <a:stretch>
              <a:fillRect/>
            </a:stretch>
          </a:blipFill>
        </p:spPr>
      </p:sp>
      <p:sp>
        <p:nvSpPr>
          <p:cNvPr id="8" name="TextBox 8"/>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Problem</a:t>
            </a:r>
          </a:p>
        </p:txBody>
      </p:sp>
      <p:sp>
        <p:nvSpPr>
          <p:cNvPr id="9" name="TextBox 9"/>
          <p:cNvSpPr txBox="1"/>
          <p:nvPr/>
        </p:nvSpPr>
        <p:spPr>
          <a:xfrm>
            <a:off x="9144000" y="3434715"/>
            <a:ext cx="7589372" cy="4693158"/>
          </a:xfrm>
          <a:prstGeom prst="rect">
            <a:avLst/>
          </a:prstGeom>
        </p:spPr>
        <p:txBody>
          <a:bodyPr lIns="0" tIns="0" rIns="0" bIns="0" rtlCol="0" anchor="t">
            <a:spAutoFit/>
          </a:bodyPr>
          <a:lstStyle/>
          <a:p>
            <a:pPr algn="just">
              <a:lnSpc>
                <a:spcPts val="3380"/>
              </a:lnSpc>
            </a:pPr>
            <a:r>
              <a:rPr lang="en-US" sz="2299" dirty="0">
                <a:solidFill>
                  <a:srgbClr val="000000"/>
                </a:solidFill>
                <a:latin typeface="Open Sauce Light"/>
              </a:rPr>
              <a:t>The project aims to tackle the inefficiency and inconsistency of manually extracting information from PDF documents, focusing on key data elements like Director names, types, and DIN. This involves developing an automated solution using Machine Learning (ML) techniques, known for their accuracy in text recognition and extraction from PDFs. The solution targets various PDF layouts and structures to ensure robustness and reliability across different document formats, addressing the challenges of manual extraction and unstructured data within PDFs.</a:t>
            </a:r>
          </a:p>
        </p:txBody>
      </p:sp>
      <p:sp>
        <p:nvSpPr>
          <p:cNvPr id="10" name="TextBox 10"/>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163356" y="2273225"/>
            <a:ext cx="5507791" cy="658495"/>
          </a:xfrm>
          <a:prstGeom prst="rect">
            <a:avLst/>
          </a:prstGeom>
        </p:spPr>
        <p:txBody>
          <a:bodyPr lIns="0" tIns="0" rIns="0" bIns="0" rtlCol="0" anchor="t">
            <a:spAutoFit/>
          </a:bodyPr>
          <a:lstStyle/>
          <a:p>
            <a:pPr algn="just">
              <a:lnSpc>
                <a:spcPts val="5059"/>
              </a:lnSpc>
            </a:pPr>
            <a:r>
              <a:rPr lang="en-US" sz="4599" spc="607">
                <a:solidFill>
                  <a:srgbClr val="000000"/>
                </a:solidFill>
                <a:latin typeface="Open Sauce Medium"/>
              </a:rPr>
              <a:t>OBJECTIVES</a:t>
            </a:r>
          </a:p>
        </p:txBody>
      </p:sp>
      <p:sp>
        <p:nvSpPr>
          <p:cNvPr id="7" name="AutoShape 7"/>
          <p:cNvSpPr/>
          <p:nvPr/>
        </p:nvSpPr>
        <p:spPr>
          <a:xfrm flipV="1">
            <a:off x="8654651" y="2652442"/>
            <a:ext cx="0" cy="5211720"/>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8469692" y="2467483"/>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0" name="TextBox 10"/>
          <p:cNvSpPr txBox="1"/>
          <p:nvPr/>
        </p:nvSpPr>
        <p:spPr>
          <a:xfrm>
            <a:off x="9054139" y="2486533"/>
            <a:ext cx="5260448" cy="480060"/>
          </a:xfrm>
          <a:prstGeom prst="rect">
            <a:avLst/>
          </a:prstGeom>
        </p:spPr>
        <p:txBody>
          <a:bodyPr lIns="0" tIns="0" rIns="0" bIns="0" rtlCol="0" anchor="t">
            <a:spAutoFit/>
          </a:bodyPr>
          <a:lstStyle/>
          <a:p>
            <a:pPr algn="just">
              <a:lnSpc>
                <a:spcPts val="3630"/>
              </a:lnSpc>
            </a:pPr>
            <a:r>
              <a:rPr lang="en-US" sz="3300" spc="105" dirty="0">
                <a:solidFill>
                  <a:srgbClr val="000000"/>
                </a:solidFill>
                <a:latin typeface="Open Sauce Medium"/>
              </a:rPr>
              <a:t>Objective 2</a:t>
            </a:r>
          </a:p>
        </p:txBody>
      </p:sp>
      <p:sp>
        <p:nvSpPr>
          <p:cNvPr id="11" name="TextBox 11"/>
          <p:cNvSpPr txBox="1"/>
          <p:nvPr/>
        </p:nvSpPr>
        <p:spPr>
          <a:xfrm>
            <a:off x="1793437" y="4200068"/>
            <a:ext cx="6618577" cy="2197396"/>
          </a:xfrm>
          <a:prstGeom prst="rect">
            <a:avLst/>
          </a:prstGeom>
        </p:spPr>
        <p:txBody>
          <a:bodyPr lIns="0" tIns="0" rIns="0" bIns="0" rtlCol="0" anchor="t">
            <a:spAutoFit/>
          </a:bodyPr>
          <a:lstStyle/>
          <a:p>
            <a:pPr algn="just">
              <a:lnSpc>
                <a:spcPts val="2939"/>
              </a:lnSpc>
            </a:pPr>
            <a:r>
              <a:rPr lang="en-US" sz="1999" dirty="0">
                <a:solidFill>
                  <a:srgbClr val="000000"/>
                </a:solidFill>
                <a:latin typeface="Open Sauce Light"/>
              </a:rPr>
              <a:t>Design and implement a robust solution leveraging Machine Learning (ML) techniques to automate the extraction of key information from PDF documents, including the Name of the Director, Director type (Independent/Executive), and DIN (Director Identification Number).</a:t>
            </a:r>
          </a:p>
        </p:txBody>
      </p:sp>
      <p:sp>
        <p:nvSpPr>
          <p:cNvPr id="12" name="TextBox 12"/>
          <p:cNvSpPr txBox="1"/>
          <p:nvPr/>
        </p:nvSpPr>
        <p:spPr>
          <a:xfrm>
            <a:off x="9144000" y="3260920"/>
            <a:ext cx="6986316" cy="1453603"/>
          </a:xfrm>
          <a:prstGeom prst="rect">
            <a:avLst/>
          </a:prstGeom>
        </p:spPr>
        <p:txBody>
          <a:bodyPr lIns="0" tIns="0" rIns="0" bIns="0" rtlCol="0" anchor="t">
            <a:spAutoFit/>
          </a:bodyPr>
          <a:lstStyle/>
          <a:p>
            <a:pPr algn="just">
              <a:lnSpc>
                <a:spcPts val="2939"/>
              </a:lnSpc>
            </a:pPr>
            <a:r>
              <a:rPr lang="en-US" sz="1999" dirty="0">
                <a:solidFill>
                  <a:srgbClr val="000000"/>
                </a:solidFill>
                <a:latin typeface="Open Sauce Light"/>
              </a:rPr>
              <a:t>Create a solution capable of handling the variability in PDF document layouts and structures, ensuring adaptability and versatility across different document formats and styles.</a:t>
            </a:r>
          </a:p>
        </p:txBody>
      </p:sp>
      <p:grpSp>
        <p:nvGrpSpPr>
          <p:cNvPr id="13" name="Group 13"/>
          <p:cNvGrpSpPr>
            <a:grpSpLocks noChangeAspect="1"/>
          </p:cNvGrpSpPr>
          <p:nvPr/>
        </p:nvGrpSpPr>
        <p:grpSpPr>
          <a:xfrm>
            <a:off x="8469692" y="5324622"/>
            <a:ext cx="369918" cy="3699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5" name="TextBox 15"/>
          <p:cNvSpPr txBox="1"/>
          <p:nvPr/>
        </p:nvSpPr>
        <p:spPr>
          <a:xfrm>
            <a:off x="9283358" y="5214481"/>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Objective 3</a:t>
            </a:r>
          </a:p>
        </p:txBody>
      </p:sp>
      <p:sp>
        <p:nvSpPr>
          <p:cNvPr id="16" name="TextBox 16"/>
          <p:cNvSpPr txBox="1"/>
          <p:nvPr/>
        </p:nvSpPr>
        <p:spPr>
          <a:xfrm>
            <a:off x="9054139" y="5904281"/>
            <a:ext cx="7022611" cy="1081706"/>
          </a:xfrm>
          <a:prstGeom prst="rect">
            <a:avLst/>
          </a:prstGeom>
        </p:spPr>
        <p:txBody>
          <a:bodyPr lIns="0" tIns="0" rIns="0" bIns="0" rtlCol="0" anchor="t">
            <a:spAutoFit/>
          </a:bodyPr>
          <a:lstStyle/>
          <a:p>
            <a:pPr algn="just">
              <a:lnSpc>
                <a:spcPts val="2939"/>
              </a:lnSpc>
            </a:pPr>
            <a:r>
              <a:rPr lang="en-US" sz="1999" dirty="0">
                <a:solidFill>
                  <a:srgbClr val="000000"/>
                </a:solidFill>
                <a:latin typeface="Open Sauce Light"/>
              </a:rPr>
              <a:t>Ensure that the extracted information is accurate and consistent across various PDF documents, minimizing errors and discrepancies in the extracted data.</a:t>
            </a:r>
          </a:p>
        </p:txBody>
      </p:sp>
      <p:sp>
        <p:nvSpPr>
          <p:cNvPr id="17" name="AutoShape 17"/>
          <p:cNvSpPr/>
          <p:nvPr/>
        </p:nvSpPr>
        <p:spPr>
          <a:xfrm flipH="1" flipV="1">
            <a:off x="-7687792" y="3179370"/>
            <a:ext cx="15156557" cy="0"/>
          </a:xfrm>
          <a:prstGeom prst="line">
            <a:avLst/>
          </a:prstGeom>
          <a:ln w="76200" cap="flat">
            <a:solidFill>
              <a:srgbClr val="C23A97"/>
            </a:solidFill>
            <a:prstDash val="solid"/>
            <a:headEnd type="none" w="sm" len="sm"/>
            <a:tailEnd type="none" w="sm" len="sm"/>
          </a:ln>
        </p:spPr>
      </p:sp>
      <p:grpSp>
        <p:nvGrpSpPr>
          <p:cNvPr id="18" name="Group 18"/>
          <p:cNvGrpSpPr>
            <a:grpSpLocks noChangeAspect="1"/>
          </p:cNvGrpSpPr>
          <p:nvPr/>
        </p:nvGrpSpPr>
        <p:grpSpPr>
          <a:xfrm>
            <a:off x="1793437" y="3679829"/>
            <a:ext cx="369918" cy="369918"/>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20" name="TextBox 20"/>
          <p:cNvSpPr txBox="1"/>
          <p:nvPr/>
        </p:nvSpPr>
        <p:spPr>
          <a:xfrm>
            <a:off x="2208317" y="3634283"/>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Objective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9144000" y="2728911"/>
            <a:ext cx="6625035" cy="784225"/>
          </a:xfrm>
          <a:prstGeom prst="rect">
            <a:avLst/>
          </a:prstGeom>
        </p:spPr>
        <p:txBody>
          <a:bodyPr lIns="0" tIns="0" rIns="0" bIns="0" rtlCol="0" anchor="t">
            <a:spAutoFit/>
          </a:bodyPr>
          <a:lstStyle/>
          <a:p>
            <a:pPr algn="r">
              <a:lnSpc>
                <a:spcPts val="6049"/>
              </a:lnSpc>
            </a:pPr>
            <a:r>
              <a:rPr lang="en-US" sz="5499" spc="175">
                <a:solidFill>
                  <a:srgbClr val="000000"/>
                </a:solidFill>
                <a:latin typeface="Open Sauce Medium"/>
              </a:rPr>
              <a:t>METHODOLOGY</a:t>
            </a:r>
          </a:p>
        </p:txBody>
      </p:sp>
      <p:sp>
        <p:nvSpPr>
          <p:cNvPr id="7" name="TextBox 7"/>
          <p:cNvSpPr txBox="1"/>
          <p:nvPr/>
        </p:nvSpPr>
        <p:spPr>
          <a:xfrm>
            <a:off x="7336043" y="4077287"/>
            <a:ext cx="9389217" cy="2855397"/>
          </a:xfrm>
          <a:prstGeom prst="rect">
            <a:avLst/>
          </a:prstGeom>
        </p:spPr>
        <p:txBody>
          <a:bodyPr lIns="0" tIns="0" rIns="0" bIns="0" rtlCol="0" anchor="t">
            <a:spAutoFit/>
          </a:bodyPr>
          <a:lstStyle/>
          <a:p>
            <a:pPr algn="just">
              <a:lnSpc>
                <a:spcPts val="2499"/>
              </a:lnSpc>
            </a:pPr>
            <a:r>
              <a:rPr lang="en-US" sz="1700" dirty="0">
                <a:solidFill>
                  <a:srgbClr val="000000"/>
                </a:solidFill>
                <a:latin typeface="Open Sauce Light"/>
              </a:rPr>
              <a:t>The data sources are the pdf files given. The information in the pdf file consist of Directors Details.</a:t>
            </a:r>
          </a:p>
          <a:p>
            <a:pPr marL="285750" indent="-285750" algn="just">
              <a:lnSpc>
                <a:spcPts val="2499"/>
              </a:lnSpc>
              <a:buFont typeface="Wingdings" panose="05000000000000000000" pitchFamily="2" charset="2"/>
              <a:buChar char="Ø"/>
            </a:pPr>
            <a:r>
              <a:rPr lang="en-US" sz="1700" dirty="0">
                <a:solidFill>
                  <a:srgbClr val="000000"/>
                </a:solidFill>
                <a:latin typeface="Open Sauce Light"/>
              </a:rPr>
              <a:t>  </a:t>
            </a:r>
            <a:r>
              <a:rPr lang="en-US" sz="1700" u="sng" dirty="0">
                <a:solidFill>
                  <a:srgbClr val="000000"/>
                </a:solidFill>
                <a:latin typeface="Open Sauce Light"/>
                <a:hlinkClick r:id="rId3" tooltip="https://trysakai.longsight.com/access/content/attachment/ac5e0df4-75b6-48b8-813e-ee761c1393fb/Assignments/ae4a795e-e79f-45b4-b69e-323197c8c565/equitas.pdf"/>
              </a:rPr>
              <a:t>equitas.pdf</a:t>
            </a:r>
            <a:r>
              <a:rPr lang="en-US" sz="1700" dirty="0">
                <a:solidFill>
                  <a:srgbClr val="000000"/>
                </a:solidFill>
                <a:latin typeface="Open Sauce Light"/>
              </a:rPr>
              <a:t> ( 329 KB)</a:t>
            </a:r>
          </a:p>
          <a:p>
            <a:pPr marL="285750" indent="-285750" algn="just">
              <a:lnSpc>
                <a:spcPts val="2499"/>
              </a:lnSpc>
              <a:buFont typeface="Wingdings" panose="05000000000000000000" pitchFamily="2" charset="2"/>
              <a:buChar char="Ø"/>
            </a:pPr>
            <a:r>
              <a:rPr lang="en-US" sz="1700" dirty="0">
                <a:solidFill>
                  <a:srgbClr val="000000"/>
                </a:solidFill>
                <a:latin typeface="Open Sauce Light"/>
              </a:rPr>
              <a:t>  </a:t>
            </a:r>
            <a:r>
              <a:rPr lang="en-US" sz="1700" u="sng" dirty="0">
                <a:solidFill>
                  <a:srgbClr val="000000"/>
                </a:solidFill>
                <a:latin typeface="Open Sauce Light"/>
                <a:hlinkClick r:id="rId4" tooltip="https://trysakai.longsight.com/access/content/attachment/ac5e0df4-75b6-48b8-813e-ee761c1393fb/Assignments/eeab3b1d-2e6d-4370-b12f-9eb5e247b35b/Triveni2.pdf"/>
              </a:rPr>
              <a:t>Triveni2.pdf</a:t>
            </a:r>
            <a:r>
              <a:rPr lang="en-US" sz="1700" dirty="0">
                <a:solidFill>
                  <a:srgbClr val="000000"/>
                </a:solidFill>
                <a:latin typeface="Open Sauce Light"/>
              </a:rPr>
              <a:t> ( 872 KB )</a:t>
            </a:r>
          </a:p>
          <a:p>
            <a:pPr marL="285750" indent="-285750" algn="just">
              <a:lnSpc>
                <a:spcPts val="2499"/>
              </a:lnSpc>
              <a:buFont typeface="Wingdings" panose="05000000000000000000" pitchFamily="2" charset="2"/>
              <a:buChar char="Ø"/>
            </a:pPr>
            <a:r>
              <a:rPr lang="en-US" sz="1700" dirty="0">
                <a:solidFill>
                  <a:srgbClr val="000000"/>
                </a:solidFill>
                <a:latin typeface="Open Sauce Light"/>
              </a:rPr>
              <a:t>  </a:t>
            </a:r>
            <a:r>
              <a:rPr lang="en-US" sz="1700" u="sng" dirty="0">
                <a:solidFill>
                  <a:srgbClr val="000000"/>
                </a:solidFill>
                <a:latin typeface="Open Sauce Light"/>
                <a:hlinkClick r:id="rId5" tooltip="https://trysakai.longsight.com/access/content/attachment/ac5e0df4-75b6-48b8-813e-ee761c1393fb/Assignments/0f2c41ce-b0be-42ab-a784-572f03911ebf/varun.pdf"/>
              </a:rPr>
              <a:t>varun.pdf</a:t>
            </a:r>
            <a:r>
              <a:rPr lang="en-US" sz="1700" dirty="0">
                <a:solidFill>
                  <a:srgbClr val="000000"/>
                </a:solidFill>
                <a:latin typeface="Open Sauce Light"/>
              </a:rPr>
              <a:t> ( 3 MB )</a:t>
            </a:r>
          </a:p>
          <a:p>
            <a:pPr marL="285750" indent="-285750" algn="just">
              <a:lnSpc>
                <a:spcPts val="2499"/>
              </a:lnSpc>
              <a:buFont typeface="Wingdings" panose="05000000000000000000" pitchFamily="2" charset="2"/>
              <a:buChar char="Ø"/>
            </a:pPr>
            <a:r>
              <a:rPr lang="en-US" sz="1700" dirty="0">
                <a:solidFill>
                  <a:srgbClr val="000000"/>
                </a:solidFill>
                <a:latin typeface="Open Sauce Light"/>
              </a:rPr>
              <a:t>  </a:t>
            </a:r>
            <a:r>
              <a:rPr lang="en-US" sz="1700" u="sng" dirty="0">
                <a:solidFill>
                  <a:srgbClr val="000000"/>
                </a:solidFill>
                <a:latin typeface="Open Sauce Light"/>
                <a:hlinkClick r:id="rId6" tooltip="https://trysakai.longsight.com/access/content/attachment/ac5e0df4-75b6-48b8-813e-ee761c1393fb/Assignments/d9f85fe4-42ba-4dbb-b65b-75facc15764c/PolyPlex.pdf"/>
              </a:rPr>
              <a:t>PolyPlex.pdf</a:t>
            </a:r>
            <a:r>
              <a:rPr lang="en-US" sz="1700" dirty="0">
                <a:solidFill>
                  <a:srgbClr val="000000"/>
                </a:solidFill>
                <a:latin typeface="Open Sauce Light"/>
              </a:rPr>
              <a:t> ( 471 KB )</a:t>
            </a:r>
          </a:p>
          <a:p>
            <a:pPr marL="285750" indent="-285750" algn="just">
              <a:lnSpc>
                <a:spcPts val="2499"/>
              </a:lnSpc>
              <a:buFont typeface="Wingdings" panose="05000000000000000000" pitchFamily="2" charset="2"/>
              <a:buChar char="Ø"/>
            </a:pPr>
            <a:r>
              <a:rPr lang="en-US" sz="1700" dirty="0">
                <a:solidFill>
                  <a:srgbClr val="000000"/>
                </a:solidFill>
                <a:latin typeface="Open Sauce Light"/>
              </a:rPr>
              <a:t>  </a:t>
            </a:r>
            <a:r>
              <a:rPr lang="en-US" sz="1700" u="sng" dirty="0">
                <a:solidFill>
                  <a:srgbClr val="000000"/>
                </a:solidFill>
                <a:latin typeface="Open Sauce Light"/>
                <a:hlinkClick r:id="rId7" tooltip="https://trysakai.longsight.com/access/content/attachment/ac5e0df4-75b6-48b8-813e-ee761c1393fb/Assignments/67d16034-2396-404f-8546-77de027ef9cc/Triveni1.pdf"/>
              </a:rPr>
              <a:t>Triveni1.pdf</a:t>
            </a:r>
            <a:r>
              <a:rPr lang="en-US" sz="1700" dirty="0">
                <a:solidFill>
                  <a:srgbClr val="000000"/>
                </a:solidFill>
                <a:latin typeface="Open Sauce Light"/>
              </a:rPr>
              <a:t> ( 9 MB )</a:t>
            </a:r>
          </a:p>
          <a:p>
            <a:pPr algn="just">
              <a:lnSpc>
                <a:spcPts val="2499"/>
              </a:lnSpc>
            </a:pPr>
            <a:endParaRPr lang="en-US" sz="1700" dirty="0">
              <a:solidFill>
                <a:srgbClr val="000000"/>
              </a:solidFill>
              <a:latin typeface="Open Sauce Light"/>
            </a:endParaRPr>
          </a:p>
          <a:p>
            <a:pPr algn="just">
              <a:lnSpc>
                <a:spcPts val="2499"/>
              </a:lnSpc>
            </a:pPr>
            <a:endParaRPr lang="en-US" sz="1700" dirty="0">
              <a:solidFill>
                <a:srgbClr val="000000"/>
              </a:solidFill>
              <a:latin typeface="Open Sauce Light"/>
            </a:endParaRPr>
          </a:p>
        </p:txBody>
      </p:sp>
      <p:grpSp>
        <p:nvGrpSpPr>
          <p:cNvPr id="8" name="Group 8"/>
          <p:cNvGrpSpPr/>
          <p:nvPr/>
        </p:nvGrpSpPr>
        <p:grpSpPr>
          <a:xfrm>
            <a:off x="280156" y="2252654"/>
            <a:ext cx="6515161" cy="6515135"/>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8"/>
              <a:stretch>
                <a:fillRect l="-24906" r="-24906"/>
              </a:stretch>
            </a:blipFill>
          </p:spPr>
        </p:sp>
      </p:grpSp>
      <p:sp>
        <p:nvSpPr>
          <p:cNvPr id="10" name="AutoShape 10"/>
          <p:cNvSpPr/>
          <p:nvPr/>
        </p:nvSpPr>
        <p:spPr>
          <a:xfrm flipH="1" flipV="1">
            <a:off x="7336043" y="3620088"/>
            <a:ext cx="10951957" cy="38100"/>
          </a:xfrm>
          <a:prstGeom prst="line">
            <a:avLst/>
          </a:prstGeom>
          <a:ln w="76200" cap="flat">
            <a:solidFill>
              <a:srgbClr val="C23A97"/>
            </a:solidFill>
            <a:prstDash val="solid"/>
            <a:headEnd type="none" w="sm" len="sm"/>
            <a:tailEnd type="none" w="sm" len="sm"/>
          </a:ln>
        </p:spPr>
      </p:sp>
      <p:sp>
        <p:nvSpPr>
          <p:cNvPr id="11" name="TextBox 11"/>
          <p:cNvSpPr txBox="1"/>
          <p:nvPr/>
        </p:nvSpPr>
        <p:spPr>
          <a:xfrm>
            <a:off x="6139452" y="3601038"/>
            <a:ext cx="5308239" cy="514349"/>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1 .Data Source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Freeform 6"/>
          <p:cNvSpPr/>
          <p:nvPr/>
        </p:nvSpPr>
        <p:spPr>
          <a:xfrm>
            <a:off x="0" y="3832122"/>
            <a:ext cx="9144000" cy="3761318"/>
          </a:xfrm>
          <a:custGeom>
            <a:avLst/>
            <a:gdLst/>
            <a:ahLst/>
            <a:cxnLst/>
            <a:rect l="l" t="t" r="r" b="b"/>
            <a:pathLst>
              <a:path w="9144000" h="3761318">
                <a:moveTo>
                  <a:pt x="0" y="0"/>
                </a:moveTo>
                <a:lnTo>
                  <a:pt x="9144000" y="0"/>
                </a:lnTo>
                <a:lnTo>
                  <a:pt x="9144000" y="3761318"/>
                </a:lnTo>
                <a:lnTo>
                  <a:pt x="0" y="3761318"/>
                </a:lnTo>
                <a:lnTo>
                  <a:pt x="0" y="0"/>
                </a:lnTo>
                <a:close/>
              </a:path>
            </a:pathLst>
          </a:custGeom>
          <a:blipFill>
            <a:blip r:embed="rId3"/>
            <a:stretch>
              <a:fillRect l="-3720" r="-3720"/>
            </a:stretch>
          </a:blipFill>
        </p:spPr>
      </p:sp>
      <p:sp>
        <p:nvSpPr>
          <p:cNvPr id="7" name="TextBox 7"/>
          <p:cNvSpPr txBox="1"/>
          <p:nvPr/>
        </p:nvSpPr>
        <p:spPr>
          <a:xfrm>
            <a:off x="9580987" y="2650982"/>
            <a:ext cx="6185598" cy="784225"/>
          </a:xfrm>
          <a:prstGeom prst="rect">
            <a:avLst/>
          </a:prstGeom>
        </p:spPr>
        <p:txBody>
          <a:bodyPr lIns="0" tIns="0" rIns="0" bIns="0" rtlCol="0" anchor="t">
            <a:spAutoFit/>
          </a:bodyPr>
          <a:lstStyle/>
          <a:p>
            <a:pPr algn="r">
              <a:lnSpc>
                <a:spcPts val="6049"/>
              </a:lnSpc>
            </a:pPr>
            <a:r>
              <a:rPr lang="en-US" sz="5499" spc="175">
                <a:solidFill>
                  <a:srgbClr val="000000"/>
                </a:solidFill>
                <a:latin typeface="Open Sauce Medium"/>
              </a:rPr>
              <a:t>METHODOLOGY</a:t>
            </a:r>
          </a:p>
        </p:txBody>
      </p:sp>
      <p:sp>
        <p:nvSpPr>
          <p:cNvPr id="8" name="TextBox 8"/>
          <p:cNvSpPr txBox="1"/>
          <p:nvPr/>
        </p:nvSpPr>
        <p:spPr>
          <a:xfrm>
            <a:off x="10213450" y="4077287"/>
            <a:ext cx="6116876" cy="3751707"/>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The user extracted data from the "equitas.pdf" file using pdfplumber, finding information about the approval from the Reserve Bank of India for Mr. Anil Kumar Sharma's appointment as Part-time Chairman of the Bank. The document also includes details about the National Stock Exchange of India Limited, BSE Limited, their addresses, and the bank's symbol and scrip code. Additionally, the document's structure involves various objects such as Contents, CropBox, Group, MediaBox, Parent, Resources, ExtGState, Font, ProcSet, XObject, Rotate, Tabs, and Type, providing detailed insights into the page's structure and content.</a:t>
            </a:r>
          </a:p>
        </p:txBody>
      </p:sp>
      <p:sp>
        <p:nvSpPr>
          <p:cNvPr id="9" name="TextBox 9"/>
          <p:cNvSpPr txBox="1"/>
          <p:nvPr/>
        </p:nvSpPr>
        <p:spPr>
          <a:xfrm>
            <a:off x="9144000" y="3562938"/>
            <a:ext cx="7884709" cy="1047749"/>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2. EDA(exploration data analysis)</a:t>
            </a:r>
          </a:p>
          <a:p>
            <a:pPr algn="ctr">
              <a:lnSpc>
                <a:spcPts val="4200"/>
              </a:lnSpc>
            </a:pPr>
            <a:endParaRPr lang="en-US" sz="3000">
              <a:solidFill>
                <a:srgbClr val="000000"/>
              </a:solidFill>
              <a:latin typeface="Canva Sans Bold"/>
            </a:endParaRPr>
          </a:p>
        </p:txBody>
      </p:sp>
      <p:sp>
        <p:nvSpPr>
          <p:cNvPr id="10" name="AutoShape 10"/>
          <p:cNvSpPr/>
          <p:nvPr/>
        </p:nvSpPr>
        <p:spPr>
          <a:xfrm flipH="1" flipV="1">
            <a:off x="9581386" y="3473305"/>
            <a:ext cx="9141550" cy="95608"/>
          </a:xfrm>
          <a:prstGeom prst="line">
            <a:avLst/>
          </a:prstGeom>
          <a:ln w="76200" cap="flat">
            <a:solidFill>
              <a:srgbClr val="C23A97"/>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3707371" y="3704340"/>
            <a:ext cx="10951957" cy="38100"/>
          </a:xfrm>
          <a:prstGeom prst="line">
            <a:avLst/>
          </a:prstGeom>
          <a:ln w="76200" cap="flat">
            <a:solidFill>
              <a:srgbClr val="C23A97"/>
            </a:solidFill>
            <a:prstDash val="solid"/>
            <a:headEnd type="none" w="sm" len="sm"/>
            <a:tailEnd type="none" w="sm" len="sm"/>
          </a:ln>
        </p:spPr>
      </p:sp>
      <p:sp>
        <p:nvSpPr>
          <p:cNvPr id="7" name="TextBox 7"/>
          <p:cNvSpPr txBox="1"/>
          <p:nvPr/>
        </p:nvSpPr>
        <p:spPr>
          <a:xfrm>
            <a:off x="5826247" y="2738188"/>
            <a:ext cx="6185598" cy="784225"/>
          </a:xfrm>
          <a:prstGeom prst="rect">
            <a:avLst/>
          </a:prstGeom>
        </p:spPr>
        <p:txBody>
          <a:bodyPr lIns="0" tIns="0" rIns="0" bIns="0" rtlCol="0" anchor="t">
            <a:spAutoFit/>
          </a:bodyPr>
          <a:lstStyle/>
          <a:p>
            <a:pPr algn="r">
              <a:lnSpc>
                <a:spcPts val="6049"/>
              </a:lnSpc>
            </a:pPr>
            <a:r>
              <a:rPr lang="en-US" sz="5499" spc="175">
                <a:solidFill>
                  <a:srgbClr val="000000"/>
                </a:solidFill>
                <a:latin typeface="Open Sauce Medium"/>
              </a:rPr>
              <a:t>METHODOLOGY</a:t>
            </a:r>
          </a:p>
        </p:txBody>
      </p:sp>
      <p:sp>
        <p:nvSpPr>
          <p:cNvPr id="8" name="TextBox 8"/>
          <p:cNvSpPr txBox="1"/>
          <p:nvPr/>
        </p:nvSpPr>
        <p:spPr>
          <a:xfrm>
            <a:off x="4583803" y="4660275"/>
            <a:ext cx="9389217" cy="3123057"/>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This Python script utilizes the pdfplumber library to extract text from PDF files. It then employs SpaCy, a powerful natural language processing library, for named entity recognition (NER) to identify persons mentioned in the text. For each recognized director, the script determines their role type (Independent or Executive) and extracts associated Director Identification Numbers (DINs) using regular expressions. These DINs are strategically located in proximity to the director's name within the text. Finally, the script presents the extracted director names alongside their roles and DINs, streamlining the extraction of critical corporate governance data from PDF documents.</a:t>
            </a:r>
          </a:p>
          <a:p>
            <a:pPr algn="just">
              <a:lnSpc>
                <a:spcPts val="2499"/>
              </a:lnSpc>
            </a:pPr>
            <a:endParaRPr lang="en-US" sz="1700">
              <a:solidFill>
                <a:srgbClr val="000000"/>
              </a:solidFill>
              <a:latin typeface="Open Sauce Light"/>
            </a:endParaRPr>
          </a:p>
          <a:p>
            <a:pPr algn="just">
              <a:lnSpc>
                <a:spcPts val="2499"/>
              </a:lnSpc>
            </a:pPr>
            <a:endParaRPr lang="en-US" sz="1700">
              <a:solidFill>
                <a:srgbClr val="000000"/>
              </a:solidFill>
              <a:latin typeface="Open Sauce Light"/>
            </a:endParaRPr>
          </a:p>
        </p:txBody>
      </p:sp>
      <p:sp>
        <p:nvSpPr>
          <p:cNvPr id="9" name="TextBox 9"/>
          <p:cNvSpPr txBox="1"/>
          <p:nvPr/>
        </p:nvSpPr>
        <p:spPr>
          <a:xfrm>
            <a:off x="4583803" y="3866265"/>
            <a:ext cx="9351604" cy="1047749"/>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3. Efficent Director Details Extraction from PDFs</a:t>
            </a:r>
          </a:p>
          <a:p>
            <a:pPr algn="ctr">
              <a:lnSpc>
                <a:spcPts val="4200"/>
              </a:lnSpc>
            </a:pPr>
            <a:endParaRPr lang="en-US" sz="3000">
              <a:solidFill>
                <a:srgbClr val="000000"/>
              </a:solidFill>
              <a:latin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1053</Words>
  <Application>Microsoft Office PowerPoint</Application>
  <PresentationFormat>Custom</PresentationFormat>
  <Paragraphs>77</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Open Sauce Medium</vt:lpstr>
      <vt:lpstr>Canva Sans Bold</vt:lpstr>
      <vt:lpstr>Days</vt:lpstr>
      <vt:lpstr>Agrandir Narrow Bold</vt:lpstr>
      <vt:lpstr>Wingdings</vt:lpstr>
      <vt:lpstr>Times New Roman</vt:lpstr>
      <vt:lpstr>Playfair Display SC</vt:lpstr>
      <vt:lpstr>Open Sauce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Text Extraction from PDF files Using Machine Learning Practices</dc:title>
  <dc:creator>VIGNESH</dc:creator>
  <cp:lastModifiedBy>DELL</cp:lastModifiedBy>
  <cp:revision>4</cp:revision>
  <dcterms:created xsi:type="dcterms:W3CDTF">2006-08-16T00:00:00Z</dcterms:created>
  <dcterms:modified xsi:type="dcterms:W3CDTF">2024-05-04T05:21:22Z</dcterms:modified>
  <dc:identifier>DAGEED14gz8</dc:identifier>
</cp:coreProperties>
</file>